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67" r:id="rId2"/>
    <p:sldId id="457" r:id="rId3"/>
    <p:sldId id="461" r:id="rId4"/>
    <p:sldId id="480" r:id="rId5"/>
    <p:sldId id="467" r:id="rId6"/>
    <p:sldId id="464" r:id="rId7"/>
    <p:sldId id="424" r:id="rId8"/>
    <p:sldId id="435" r:id="rId9"/>
    <p:sldId id="438" r:id="rId10"/>
    <p:sldId id="430" r:id="rId11"/>
    <p:sldId id="429" r:id="rId12"/>
    <p:sldId id="441" r:id="rId13"/>
    <p:sldId id="469" r:id="rId14"/>
    <p:sldId id="473" r:id="rId15"/>
    <p:sldId id="472" r:id="rId16"/>
    <p:sldId id="479" r:id="rId17"/>
    <p:sldId id="448" r:id="rId18"/>
    <p:sldId id="454" r:id="rId19"/>
    <p:sldId id="478" r:id="rId20"/>
    <p:sldId id="471" r:id="rId21"/>
    <p:sldId id="426" r:id="rId22"/>
    <p:sldId id="455" r:id="rId23"/>
    <p:sldId id="445" r:id="rId24"/>
    <p:sldId id="447" r:id="rId25"/>
    <p:sldId id="439" r:id="rId26"/>
    <p:sldId id="466" r:id="rId27"/>
    <p:sldId id="446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34"/>
    <a:srgbClr val="FA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24" autoAdjust="0"/>
    <p:restoredTop sz="61300" autoAdjust="0"/>
  </p:normalViewPr>
  <p:slideViewPr>
    <p:cSldViewPr snapToGrid="0">
      <p:cViewPr varScale="1">
        <p:scale>
          <a:sx n="70" d="100"/>
          <a:sy n="70" d="100"/>
        </p:scale>
        <p:origin x="90" y="168"/>
      </p:cViewPr>
      <p:guideLst>
        <p:guide orient="horz" pos="2183"/>
        <p:guide pos="3840"/>
        <p:guide orient="horz" pos="2161"/>
        <p:guide pos="384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2033A-DBC0-45F2-93E3-8A9F6C7E3853}" type="datetimeFigureOut">
              <a:rPr lang="sv-SE" smtClean="0"/>
              <a:t>2021-02-10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DD517-9B47-43AB-BABC-2C38E8830A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916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 how to use the Saab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template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template have been created to deliver a consistent Saab message to all audiences. 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only uses Arial font, standard with 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Office.</a:t>
            </a:r>
          </a:p>
          <a:p>
            <a:pPr>
              <a:lnSpc>
                <a:spcPct val="120000"/>
              </a:lnSpc>
            </a:pPr>
            <a:endParaRPr lang="sv-S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sv-S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sv-S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Powerpoint template offers:</a:t>
            </a:r>
          </a:p>
          <a:p>
            <a:pPr marL="171450" lvl="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16:9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(widescreen size compatible with HD monitors)</a:t>
            </a:r>
            <a:endParaRPr lang="sv-S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</a:t>
            </a:r>
            <a:endParaRPr lang="sv-S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</a:t>
            </a:r>
            <a:endParaRPr lang="sv-S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 options including quote slides, slides for content 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/data/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/film</a:t>
            </a:r>
          </a:p>
          <a:p>
            <a:pPr marL="171450" lvl="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Saab colors</a:t>
            </a:r>
          </a:p>
          <a:p>
            <a:pPr marL="171450" lvl="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sv-S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the audience and environment when choosing slide variation. 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instance, dark backgrounds may work well for conference presentations, but are not ideal for corporate or printing purposes.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template suggests font usage, type size for headlines and bullets, and layouts for charts and graphs.</a:t>
            </a:r>
          </a:p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D517-9B47-43AB-BABC-2C38E8830A2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1190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When</a:t>
            </a:r>
            <a:r>
              <a:rPr lang="sv-SE" baseline="0" dirty="0" smtClean="0"/>
              <a:t> global standards </a:t>
            </a:r>
            <a:r>
              <a:rPr lang="sv-SE" baseline="0" dirty="0" err="1" smtClean="0"/>
              <a:t>will</a:t>
            </a:r>
            <a:r>
              <a:rPr lang="sv-SE" baseline="0" dirty="0" smtClean="0"/>
              <a:t> come </a:t>
            </a:r>
            <a:r>
              <a:rPr lang="sv-SE" baseline="0" dirty="0" err="1" smtClean="0"/>
              <a:t>into</a:t>
            </a:r>
            <a:r>
              <a:rPr lang="sv-SE" baseline="0" dirty="0" smtClean="0"/>
              <a:t> play </a:t>
            </a:r>
            <a:r>
              <a:rPr lang="sv-SE" baseline="0" dirty="0" err="1" smtClean="0"/>
              <a:t>fully</a:t>
            </a:r>
            <a:r>
              <a:rPr lang="sv-SE" baseline="0" dirty="0" smtClean="0"/>
              <a:t> in 2020-21( ICAO) </a:t>
            </a:r>
            <a:r>
              <a:rPr lang="sv-SE" baseline="0" dirty="0" err="1" smtClean="0"/>
              <a:t>there</a:t>
            </a:r>
            <a:r>
              <a:rPr lang="sv-SE" baseline="0" dirty="0" smtClean="0"/>
              <a:t> is </a:t>
            </a:r>
            <a:r>
              <a:rPr lang="sv-SE" baseline="0" dirty="0" err="1" smtClean="0"/>
              <a:t>very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limited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reasons</a:t>
            </a:r>
            <a:r>
              <a:rPr lang="sv-SE" baseline="0" dirty="0" smtClean="0"/>
              <a:t> NOT to </a:t>
            </a:r>
            <a:r>
              <a:rPr lang="sv-SE" baseline="0" dirty="0" err="1" smtClean="0"/>
              <a:t>choose</a:t>
            </a:r>
            <a:r>
              <a:rPr lang="sv-SE" baseline="0" dirty="0" smtClean="0"/>
              <a:t> a digital solution in front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building</a:t>
            </a:r>
            <a:r>
              <a:rPr lang="sv-SE" baseline="0" dirty="0" smtClean="0"/>
              <a:t> a new tower or </a:t>
            </a:r>
            <a:r>
              <a:rPr lang="sv-SE" baseline="0" dirty="0" err="1" smtClean="0"/>
              <a:t>renovating</a:t>
            </a:r>
            <a:r>
              <a:rPr lang="sv-SE" baseline="0" dirty="0" smtClean="0"/>
              <a:t> it! Airports and </a:t>
            </a:r>
            <a:r>
              <a:rPr lang="sv-SE" baseline="0" dirty="0" err="1" smtClean="0"/>
              <a:t>ANSPs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will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spend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money</a:t>
            </a:r>
            <a:r>
              <a:rPr lang="sv-SE" baseline="0" dirty="0" smtClean="0"/>
              <a:t> digital </a:t>
            </a:r>
            <a:r>
              <a:rPr lang="sv-SE" baseline="0" dirty="0" err="1" smtClean="0"/>
              <a:t>tools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rather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concrete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steel</a:t>
            </a:r>
            <a:r>
              <a:rPr lang="sv-SE" baseline="0" dirty="0" smtClean="0"/>
              <a:t>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D517-9B47-43AB-BABC-2C38E8830A24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7298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925408"/>
            <a:ext cx="5681980" cy="4146493"/>
          </a:xfrm>
        </p:spPr>
        <p:txBody>
          <a:bodyPr/>
          <a:lstStyle/>
          <a:p>
            <a:r>
              <a:rPr lang="en-GB" altLang="sv-SE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HISTORY</a:t>
            </a:r>
          </a:p>
          <a:p>
            <a:endParaRPr lang="en-GB" altLang="sv-SE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946404">
              <a:defRPr/>
            </a:pPr>
            <a:r>
              <a:rPr lang="en-GB" altLang="sv-SE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When Saab was founded in 1937 our primary aim was to provide military aircraft for Sweden. </a:t>
            </a:r>
            <a:r>
              <a:rPr lang="en-GB" altLang="sv-SE" dirty="0">
                <a:latin typeface="Arial" panose="020B0604020202020204" pitchFamily="34" charset="0"/>
                <a:cs typeface="Arial" panose="020B0604020202020204" pitchFamily="34" charset="0"/>
              </a:rPr>
              <a:t>Saab became an important part of the industry that sprang up to guarantee neutrality, independence and self-sufficiency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v-SE" dirty="0">
                <a:latin typeface="Arial" panose="020B0604020202020204" pitchFamily="34" charset="0"/>
                <a:cs typeface="Arial" panose="020B0604020202020204" pitchFamily="34" charset="0"/>
              </a:rPr>
              <a:t>– and as a cradle for Swedish engineering. </a:t>
            </a:r>
            <a:r>
              <a:rPr lang="en-GB" altLang="sv-SE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Intelligent and cost-effective solutions were required from the start. In short: Saab was born smart. </a:t>
            </a:r>
          </a:p>
          <a:p>
            <a:pPr defTabSz="946404">
              <a:defRPr/>
            </a:pPr>
            <a:endParaRPr lang="en-GB" altLang="sv-SE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946404">
              <a:defRPr/>
            </a:pPr>
            <a:r>
              <a:rPr lang="en-GB" altLang="sv-SE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Since then, Saab have progressed through generations of military jet aircraft, introducing world-leading technology every step of the way. We have been building on our military heritage and Swedish pragmatism, and we have not stood still… </a:t>
            </a:r>
          </a:p>
          <a:p>
            <a:pPr defTabSz="946404">
              <a:defRPr/>
            </a:pPr>
            <a:endParaRPr lang="en-GB" altLang="sv-SE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946404">
              <a:defRPr/>
            </a:pPr>
            <a:r>
              <a:rPr lang="en-GB" altLang="sv-SE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Our extraordinary technological challenges throughout the years have driven and developed Saab into a broad-based Swedish innovation powerhouse. On our journey we have helped create Sweden</a:t>
            </a:r>
            <a:r>
              <a:rPr lang="en-GB" altLang="en-US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’</a:t>
            </a:r>
            <a:r>
              <a:rPr lang="en-GB" altLang="sv-SE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 computer, missile and space industries – and we used to produce cars, trucks and buses too. </a:t>
            </a:r>
          </a:p>
          <a:p>
            <a:pPr defTabSz="946404">
              <a:defRPr/>
            </a:pPr>
            <a:endParaRPr lang="en-GB" altLang="sv-SE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946404">
              <a:defRPr/>
            </a:pPr>
            <a:r>
              <a:rPr lang="en-GB" altLang="sv-SE" dirty="0">
                <a:latin typeface="Arial" panose="020B0604020202020204" pitchFamily="34" charset="0"/>
                <a:cs typeface="Arial" panose="020B0604020202020204" pitchFamily="34" charset="0"/>
              </a:rPr>
              <a:t>Worth mentioning: Parts of our history with Bofors and Kockums go back to the 17th century through the famous scientist Alfred Nobel (Bofors) and the shipyard in Karlskrona (later Kockums).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few other important dates: </a:t>
            </a:r>
            <a:r>
              <a:rPr lang="en-GB" altLang="sv-SE" dirty="0">
                <a:latin typeface="Arial" panose="020B0604020202020204" pitchFamily="34" charset="0"/>
                <a:cs typeface="Arial" panose="020B0604020202020204" pitchFamily="34" charset="0"/>
              </a:rPr>
              <a:t>1941, First B17 delivered. 1948, First order of Carl-Gustav. 1978, First Giraffe radars delivered. 1993, First Gripen delivered. 2006, First series order of Erieye. 2015, First order of A26.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8E2DC-A3F0-4FE5-9453-636632032A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84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altLang="sv-SE" sz="12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7F699F-D6C0-2B45-8C8F-9F3FBCB46837}" type="slidenum">
              <a:rPr lang="sv-SE" altLang="sv-SE" smtClean="0"/>
              <a:pPr>
                <a:defRPr/>
              </a:pPr>
              <a:t>3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193640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7F699F-D6C0-2B45-8C8F-9F3FBCB46837}" type="slidenum">
              <a:rPr lang="sv-SE" altLang="sv-SE" smtClean="0"/>
              <a:pPr>
                <a:defRPr/>
              </a:pPr>
              <a:t>8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329049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sv-SE" dirty="0">
              <a:latin typeface="Arial" charset="0"/>
              <a:ea typeface="MS PGothic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9407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The new digital technology might have</a:t>
            </a:r>
            <a:r>
              <a:rPr lang="en-GB" baseline="0" dirty="0" smtClean="0"/>
              <a:t> many applications. Just getting it into place will open up for new ideas.</a:t>
            </a:r>
            <a:endParaRPr lang="en-GB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7F699F-D6C0-2B45-8C8F-9F3FBCB46837}" type="slidenum">
              <a:rPr lang="sv-SE" altLang="sv-SE" smtClean="0"/>
              <a:pPr>
                <a:defRPr/>
              </a:pPr>
              <a:t>14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952393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Slide 7:</a:t>
            </a:r>
            <a:r>
              <a:rPr lang="sv-SE" baseline="0" dirty="0" smtClean="0"/>
              <a:t> Max 1 minutes</a:t>
            </a:r>
          </a:p>
          <a:p>
            <a:endParaRPr lang="sv-SE" baseline="0" dirty="0" smtClean="0"/>
          </a:p>
          <a:p>
            <a:r>
              <a:rPr lang="sv-SE" baseline="0" dirty="0" smtClean="0"/>
              <a:t>Total 5 minutes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8E2DC-A3F0-4FE5-9453-636632032AB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25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all</a:t>
            </a:r>
            <a:r>
              <a:rPr lang="en-US" baseline="0" dirty="0" smtClean="0"/>
              <a:t> surveillance data is digitalized, we can add a lot of </a:t>
            </a:r>
            <a:r>
              <a:rPr lang="en-US" baseline="0" dirty="0" err="1" smtClean="0"/>
              <a:t>overlayed</a:t>
            </a:r>
            <a:r>
              <a:rPr lang="en-US" baseline="0" dirty="0" smtClean="0"/>
              <a:t> information to improve the Situational Awareness for the controller. This can´t even be compared to the traditional working method based on looking out of the windows. </a:t>
            </a:r>
          </a:p>
          <a:p>
            <a:r>
              <a:rPr lang="en-US" baseline="0" dirty="0" smtClean="0"/>
              <a:t>Many safety nets have now also been added to help the controller to detecting and monitor </a:t>
            </a:r>
            <a:r>
              <a:rPr lang="en-US" baseline="0" dirty="0" err="1" smtClean="0"/>
              <a:t>anomalities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With IR, image amplification and </a:t>
            </a:r>
            <a:r>
              <a:rPr lang="en-US" baseline="0" dirty="0" err="1" smtClean="0"/>
              <a:t>gapfiller</a:t>
            </a:r>
            <a:r>
              <a:rPr lang="en-US" baseline="0" dirty="0" smtClean="0"/>
              <a:t> cameras, the controller can see things he didn´t see before.</a:t>
            </a:r>
          </a:p>
          <a:p>
            <a:r>
              <a:rPr lang="en-US" baseline="0" dirty="0" smtClean="0"/>
              <a:t>One example is at Sundsvall, when the visual tracker detected something close to the runway in the darkness in the evening. With the IR the ATCO saw a big moose standing just beside the runway. They sent out a hunter who shot the moose. Everyone </a:t>
            </a:r>
            <a:r>
              <a:rPr lang="en-US" baseline="0" dirty="0" err="1" smtClean="0"/>
              <a:t>excepet</a:t>
            </a:r>
            <a:r>
              <a:rPr lang="en-US" baseline="0" dirty="0" smtClean="0"/>
              <a:t> the moose was happy , but if it hadn´t been detected, it could have ended up in a real disaster.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8E2DC-A3F0-4FE5-9453-636632032A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93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7F699F-D6C0-2B45-8C8F-9F3FBCB46837}" type="slidenum">
              <a:rPr lang="sv-SE" altLang="sv-SE" smtClean="0"/>
              <a:pPr>
                <a:defRPr/>
              </a:pPr>
              <a:t>25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44191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9822" y="1277232"/>
            <a:ext cx="540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476074"/>
            <a:ext cx="4927431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00114" y="4616180"/>
            <a:ext cx="4927430" cy="599287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1400" b="0">
                <a:solidFill>
                  <a:schemeClr val="bg1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Presenter’s Name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Office or Department Name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700"/>
            <a:ext cx="1702500" cy="54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388599" y="4284746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732748"/>
            <a:ext cx="4927431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9" name="Rectangle 8"/>
          <p:cNvSpPr/>
          <p:nvPr userDrawn="1"/>
        </p:nvSpPr>
        <p:spPr>
          <a:xfrm rot="10800000" flipV="1">
            <a:off x="9054934" y="116701"/>
            <a:ext cx="3034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600" dirty="0" smtClean="0">
                <a:solidFill>
                  <a:schemeClr val="bg1"/>
                </a:solidFill>
              </a:rPr>
              <a:t>This document and the information contained herein is the property of Saab AB and must not be used, disclosed or altered without Saab AB prior written consent.</a:t>
            </a:r>
            <a:endParaRPr lang="en-GB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1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31"/>
            <a:ext cx="1051560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41089"/>
            <a:ext cx="7920000" cy="4334194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196556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833800" y="1541089"/>
            <a:ext cx="2520000" cy="433419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771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349800" y="1527576"/>
            <a:ext cx="5004000" cy="4347708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31"/>
            <a:ext cx="1051560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27576"/>
            <a:ext cx="5004460" cy="4347708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196556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2224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3"/>
            <a:ext cx="1050309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0653"/>
            <a:ext cx="5772807" cy="4338692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4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208058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829424" y="1530653"/>
            <a:ext cx="4511866" cy="433869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0367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Dark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3"/>
            <a:ext cx="1050309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30653"/>
            <a:ext cx="7920000" cy="4338692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4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208058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821290" y="1530653"/>
            <a:ext cx="2520000" cy="433869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3446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3"/>
            <a:ext cx="1050309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4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208058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349800" y="1527576"/>
            <a:ext cx="5004000" cy="4347708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201" y="1527576"/>
            <a:ext cx="5004460" cy="4347708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2504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extra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71650" y="1278736"/>
            <a:ext cx="8651605" cy="43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066800" y="552734"/>
            <a:ext cx="3587087" cy="432406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048250" y="2438542"/>
            <a:ext cx="4705350" cy="2571216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8250" y="1716606"/>
            <a:ext cx="5000625" cy="644782"/>
          </a:xfr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160786" y="2257425"/>
            <a:ext cx="248602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86019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extra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71650" y="1278736"/>
            <a:ext cx="8651605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547853" y="552734"/>
            <a:ext cx="3587087" cy="432406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90725" y="2438542"/>
            <a:ext cx="4705350" cy="2571216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0725" y="1716606"/>
            <a:ext cx="5000625" cy="644782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14550" y="2257425"/>
            <a:ext cx="248602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57177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58451" y="1278736"/>
            <a:ext cx="431773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751040" y="1420427"/>
            <a:ext cx="3732552" cy="3884997"/>
          </a:xfrm>
        </p:spPr>
        <p:txBody>
          <a:bodyPr wrap="squar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32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Write your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quote here.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419726" y="904875"/>
            <a:ext cx="5248275" cy="50482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5028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533739" y="904875"/>
            <a:ext cx="5248275" cy="50482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18724" y="1278736"/>
            <a:ext cx="4317730" cy="43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20838" y="1420427"/>
            <a:ext cx="3713502" cy="3884997"/>
          </a:xfrm>
        </p:spPr>
        <p:txBody>
          <a:bodyPr wrap="squar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Write your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quote here.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7867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olum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481"/>
            <a:ext cx="1051560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50790" y="1192206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hape 290"/>
          <p:cNvSpPr/>
          <p:nvPr userDrawn="1"/>
        </p:nvSpPr>
        <p:spPr>
          <a:xfrm>
            <a:off x="3721800" y="1523797"/>
            <a:ext cx="3816000" cy="402795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37" name="Shape 295"/>
          <p:cNvSpPr/>
          <p:nvPr userDrawn="1"/>
        </p:nvSpPr>
        <p:spPr>
          <a:xfrm>
            <a:off x="7832579" y="2531828"/>
            <a:ext cx="3466753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2000" spc="-479">
                <a:solidFill>
                  <a:srgbClr val="FFBD00"/>
                </a:solidFill>
                <a:latin typeface="Aktiv Grotesk Trial Bold"/>
                <a:ea typeface="Aktiv Grotesk Trial Bold"/>
                <a:cs typeface="Aktiv Grotesk Trial Bold"/>
                <a:sym typeface="Aktiv Grotesk Trial Bold"/>
              </a:defRPr>
            </a:lvl1pPr>
          </a:lstStyle>
          <a:p>
            <a:endParaRPr sz="1200" dirty="0">
              <a:latin typeface="+mj-lt"/>
            </a:endParaRPr>
          </a:p>
        </p:txBody>
      </p:sp>
      <p:sp>
        <p:nvSpPr>
          <p:cNvPr id="47" name="Shape 290"/>
          <p:cNvSpPr>
            <a:spLocks/>
          </p:cNvSpPr>
          <p:nvPr userDrawn="1"/>
        </p:nvSpPr>
        <p:spPr>
          <a:xfrm>
            <a:off x="7537800" y="1523797"/>
            <a:ext cx="3816000" cy="4027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4"/>
          </p:nvPr>
        </p:nvSpPr>
        <p:spPr>
          <a:xfrm>
            <a:off x="955039" y="1523797"/>
            <a:ext cx="2750845" cy="402155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5" hasCustomPrompt="1"/>
          </p:nvPr>
        </p:nvSpPr>
        <p:spPr>
          <a:xfrm>
            <a:off x="3914995" y="1749316"/>
            <a:ext cx="3362607" cy="536615"/>
          </a:xfrm>
        </p:spPr>
        <p:txBody>
          <a:bodyPr>
            <a:noAutofit/>
          </a:bodyPr>
          <a:lstStyle>
            <a:lvl1pPr>
              <a:defRPr sz="2400" b="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v-SE" dirty="0"/>
              <a:t>Redigera rubrik</a:t>
            </a:r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04503B41-6DE0-054A-8BE7-6DEC2DDA3A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15117" y="2333406"/>
            <a:ext cx="3350845" cy="290146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D8DDB649-EABE-164D-B2F6-DDC748E84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i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700"/>
            <a:ext cx="1702500" cy="54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9822" y="1277232"/>
            <a:ext cx="540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476074"/>
            <a:ext cx="4927431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00114" y="4616180"/>
            <a:ext cx="4927430" cy="593039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1400" b="0">
                <a:solidFill>
                  <a:schemeClr val="bg1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Presenter’s Name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Office or Department Name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388599" y="4284746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732748"/>
            <a:ext cx="4927431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9" name="Rectangle 8"/>
          <p:cNvSpPr/>
          <p:nvPr userDrawn="1"/>
        </p:nvSpPr>
        <p:spPr>
          <a:xfrm rot="10800000" flipV="1">
            <a:off x="9054934" y="116701"/>
            <a:ext cx="3034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600" dirty="0" smtClean="0">
                <a:solidFill>
                  <a:schemeClr val="bg1"/>
                </a:solidFill>
              </a:rPr>
              <a:t>This document and the information contained herein is the property of Saab AB and must not be used, disclosed or altered without Saab AB prior written consent.</a:t>
            </a:r>
            <a:endParaRPr lang="en-GB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93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85800" y="843021"/>
            <a:ext cx="3606800" cy="51149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292600" y="838200"/>
            <a:ext cx="3606800" cy="51149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899400" y="838199"/>
            <a:ext cx="3606800" cy="51149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8467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193491" y="838199"/>
            <a:ext cx="3311999" cy="51149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39F95366-B003-A249-8D4E-FDFEAC2768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838199"/>
            <a:ext cx="3312710" cy="51149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11" name="Rectangle 10"/>
          <p:cNvSpPr/>
          <p:nvPr userDrawn="1"/>
        </p:nvSpPr>
        <p:spPr>
          <a:xfrm>
            <a:off x="3986935" y="838199"/>
            <a:ext cx="4218132" cy="51149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Text Placeholder 51">
            <a:extLst>
              <a:ext uri="{FF2B5EF4-FFF2-40B4-BE49-F238E27FC236}">
                <a16:creationId xmlns:a16="http://schemas.microsoft.com/office/drawing/2014/main" id="{F259C466-59A4-434A-B61C-07A70D930A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2401" y="1271938"/>
            <a:ext cx="3607200" cy="471139"/>
          </a:xfrm>
        </p:spPr>
        <p:txBody>
          <a:bodyPr>
            <a:noAutofit/>
          </a:bodyPr>
          <a:lstStyle>
            <a:lvl1pPr>
              <a:defRPr sz="2400" b="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v-SE" dirty="0"/>
              <a:t>Redigera rubrik</a:t>
            </a:r>
          </a:p>
        </p:txBody>
      </p:sp>
      <p:sp>
        <p:nvSpPr>
          <p:cNvPr id="18" name="Content Placeholder 47">
            <a:extLst>
              <a:ext uri="{FF2B5EF4-FFF2-40B4-BE49-F238E27FC236}">
                <a16:creationId xmlns:a16="http://schemas.microsoft.com/office/drawing/2014/main" id="{30F9AD2F-263B-E741-9F33-F37EC889511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92401" y="1961547"/>
            <a:ext cx="3607200" cy="3634035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93726" y="1797669"/>
            <a:ext cx="248602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95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31"/>
            <a:ext cx="1051560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196556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0919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pic>
        <p:nvPicPr>
          <p:cNvPr id="8" name="Bildobjekt 5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23" y="341659"/>
            <a:ext cx="9151298" cy="576000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26699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4065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5" name="Media Placeholder 4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5663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1939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11787" r="855" b="4139"/>
          <a:stretch/>
        </p:blipFill>
        <p:spPr>
          <a:xfrm>
            <a:off x="-35168" y="1"/>
            <a:ext cx="12248939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35168" y="0"/>
            <a:ext cx="12227168" cy="6858001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49A2043-E2A9-A54B-8E7C-D0D0038742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00163" y="1621473"/>
            <a:ext cx="5405437" cy="2120900"/>
          </a:xfrm>
        </p:spPr>
        <p:txBody>
          <a:bodyPr anchor="b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400174" y="4429125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877127"/>
            <a:ext cx="5405488" cy="475798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Presenter’s /department name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7748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3065" y="1411289"/>
            <a:ext cx="2289175" cy="2578099"/>
          </a:xfrm>
          <a:solidFill>
            <a:srgbClr val="CDCDCD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/>
            </a:lvl1pPr>
          </a:lstStyle>
          <a:p>
            <a:r>
              <a:rPr lang="sv-SE" smtClean="0"/>
              <a:t>Klicka på ikonen för att lägga till en bild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662239" y="1411289"/>
            <a:ext cx="4579936" cy="2578100"/>
          </a:xfrm>
          <a:solidFill>
            <a:srgbClr val="4B4B4B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42175" y="1411289"/>
            <a:ext cx="4573588" cy="2578100"/>
          </a:xfrm>
          <a:noFill/>
        </p:spPr>
        <p:txBody>
          <a:bodyPr anchor="ctr" anchorCtr="0"/>
          <a:lstStyle>
            <a:lvl1pPr marL="3600" indent="0" algn="ctr"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7240589" y="3989390"/>
            <a:ext cx="4579937" cy="2579687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62239" y="3989390"/>
            <a:ext cx="4579936" cy="2579687"/>
          </a:xfrm>
          <a:solidFill>
            <a:srgbClr val="CDCDCD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373065" y="3989389"/>
            <a:ext cx="2289175" cy="2579687"/>
          </a:xfrm>
          <a:noFill/>
        </p:spPr>
        <p:txBody>
          <a:bodyPr anchor="ctr" anchorCtr="0"/>
          <a:lstStyle>
            <a:lvl1pPr marL="3600" indent="0" algn="ctr">
              <a:buFontTx/>
              <a:buNone/>
              <a:defRPr sz="1400"/>
            </a:lvl1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5541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404000"/>
            <a:ext cx="6866112" cy="5148000"/>
          </a:xfrm>
        </p:spPr>
        <p:txBody>
          <a:bodyPr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36000" y="1411290"/>
            <a:ext cx="4582939" cy="5140711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8" y="130119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4231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Nav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9822" y="1277232"/>
            <a:ext cx="540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476074"/>
            <a:ext cx="4927431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00114" y="4616180"/>
            <a:ext cx="4927430" cy="593039"/>
          </a:xfrm>
        </p:spPr>
        <p:txBody>
          <a:bodyPr>
            <a:noAutofit/>
          </a:bodyPr>
          <a:lstStyle>
            <a:lvl1pPr algn="l">
              <a:defRPr sz="1400" b="0">
                <a:solidFill>
                  <a:schemeClr val="bg1"/>
                </a:solidFill>
              </a:defRPr>
            </a:lvl1pPr>
            <a:lvl2pPr>
              <a:defRPr sz="1400" b="0">
                <a:solidFill>
                  <a:schemeClr val="bg1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Presenter’s Name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Office or Department Name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700"/>
            <a:ext cx="1702500" cy="54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388599" y="4284746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732748"/>
            <a:ext cx="4927431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9" name="Rectangle 8"/>
          <p:cNvSpPr/>
          <p:nvPr userDrawn="1"/>
        </p:nvSpPr>
        <p:spPr>
          <a:xfrm rot="10800000" flipV="1">
            <a:off x="9054934" y="116701"/>
            <a:ext cx="3034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600" dirty="0" smtClean="0">
                <a:solidFill>
                  <a:schemeClr val="bg1"/>
                </a:solidFill>
              </a:rPr>
              <a:t>This document and the information contained herein is the property of Saab AB and must not be used, disclosed or altered without Saab AB prior written consent.</a:t>
            </a:r>
            <a:endParaRPr lang="en-GB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35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4" y="4184441"/>
            <a:ext cx="6672136" cy="2180735"/>
          </a:xfrm>
        </p:spPr>
        <p:txBody>
          <a:bodyPr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3065" y="1411289"/>
            <a:ext cx="2289175" cy="2578100"/>
          </a:xfrm>
          <a:solidFill>
            <a:srgbClr val="4B4B4B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/>
            </a:lvl1pPr>
          </a:lstStyle>
          <a:p>
            <a:r>
              <a:rPr lang="sv-SE" smtClean="0"/>
              <a:t>Klicka på ikonen för att lägga till en bild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662239" y="1411289"/>
            <a:ext cx="4579936" cy="2578099"/>
          </a:xfrm>
          <a:solidFill>
            <a:srgbClr val="CDCDCD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42176" y="1411289"/>
            <a:ext cx="4578349" cy="2578099"/>
          </a:xfrm>
          <a:noFill/>
        </p:spPr>
        <p:txBody>
          <a:bodyPr anchor="ctr" anchorCtr="0"/>
          <a:lstStyle>
            <a:lvl1pPr marL="3600" indent="0" algn="ctr"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21"/>
          </p:nvPr>
        </p:nvSpPr>
        <p:spPr>
          <a:xfrm>
            <a:off x="7242176" y="3989390"/>
            <a:ext cx="4578349" cy="2579687"/>
          </a:xfrm>
          <a:solidFill>
            <a:schemeClr val="bg2"/>
          </a:solidFill>
        </p:spPr>
        <p:txBody>
          <a:bodyPr lIns="270000" tIns="270000" rIns="270000" bIns="270000" anchor="ctr" anchorCtr="0"/>
          <a:lstStyle>
            <a:lvl1pPr marL="360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1399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845979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277968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637959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16158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9888" y="1411200"/>
            <a:ext cx="2294112" cy="5140800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664000" y="1404000"/>
            <a:ext cx="4572000" cy="5148000"/>
          </a:xfrm>
        </p:spPr>
        <p:txBody>
          <a:bodyPr lIns="396000"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7236000" y="1404000"/>
            <a:ext cx="4572000" cy="5148000"/>
          </a:xfrm>
        </p:spPr>
        <p:txBody>
          <a:bodyPr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8" y="130119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71395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/>
              <a:t>PAGE </a:t>
            </a:r>
            <a:fld id="{19DA671C-77A7-F44D-940A-7036C23B3A6B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09-2007</a:t>
            </a: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26851614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a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9822" y="1277232"/>
            <a:ext cx="540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476074"/>
            <a:ext cx="4927431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00114" y="4616180"/>
            <a:ext cx="4927430" cy="593039"/>
          </a:xfrm>
        </p:spPr>
        <p:txBody>
          <a:bodyPr>
            <a:noAutofit/>
          </a:bodyPr>
          <a:lstStyle>
            <a:lvl1pPr algn="l">
              <a:defRPr sz="1400" b="0">
                <a:solidFill>
                  <a:schemeClr val="bg1"/>
                </a:solidFill>
              </a:defRPr>
            </a:lvl1pPr>
            <a:lvl2pPr>
              <a:defRPr sz="1400" b="0">
                <a:solidFill>
                  <a:schemeClr val="bg1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Presenter’s Name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Office or Department Name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700"/>
            <a:ext cx="1702500" cy="54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388599" y="4284746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732748"/>
            <a:ext cx="4927431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9" name="Rectangle 8"/>
          <p:cNvSpPr/>
          <p:nvPr userDrawn="1"/>
        </p:nvSpPr>
        <p:spPr>
          <a:xfrm rot="10800000" flipV="1">
            <a:off x="9054934" y="116701"/>
            <a:ext cx="3034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600" dirty="0" smtClean="0">
                <a:solidFill>
                  <a:schemeClr val="bg1"/>
                </a:solidFill>
              </a:rPr>
              <a:t>This document and the information contained herein is the property of Saab AB and must not be used, disclosed or altered without Saab AB prior written consent.</a:t>
            </a:r>
            <a:endParaRPr lang="en-GB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6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urveil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26135"/>
          <a:stretch/>
        </p:blipFill>
        <p:spPr>
          <a:xfrm>
            <a:off x="4652010" y="0"/>
            <a:ext cx="753999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9822" y="1277232"/>
            <a:ext cx="540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476074"/>
            <a:ext cx="4927431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00114" y="4616180"/>
            <a:ext cx="4927430" cy="593039"/>
          </a:xfrm>
        </p:spPr>
        <p:txBody>
          <a:bodyPr>
            <a:noAutofit/>
          </a:bodyPr>
          <a:lstStyle>
            <a:lvl1pPr algn="l">
              <a:defRPr sz="1400" b="0">
                <a:solidFill>
                  <a:schemeClr val="bg1"/>
                </a:solidFill>
              </a:defRPr>
            </a:lvl1pPr>
            <a:lvl2pPr>
              <a:defRPr sz="1400" b="0">
                <a:solidFill>
                  <a:schemeClr val="bg1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Presenter’s Name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Office or Department Name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700"/>
            <a:ext cx="1702500" cy="54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388599" y="4284746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732748"/>
            <a:ext cx="4927431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9" name="Rectangle 8"/>
          <p:cNvSpPr/>
          <p:nvPr userDrawn="1"/>
        </p:nvSpPr>
        <p:spPr>
          <a:xfrm rot="10800000" flipV="1">
            <a:off x="9054934" y="116701"/>
            <a:ext cx="3034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600" dirty="0" smtClean="0">
                <a:solidFill>
                  <a:schemeClr val="bg1"/>
                </a:solidFill>
              </a:rPr>
              <a:t>This document and the information contained herein is the property of Saab AB and must not be used, disclosed or altered without Saab AB prior written consent.</a:t>
            </a:r>
            <a:endParaRPr lang="en-GB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2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pti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227542" y="0"/>
            <a:ext cx="5964457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1069822" y="1277232"/>
            <a:ext cx="540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476074"/>
            <a:ext cx="4927431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00114" y="4616180"/>
            <a:ext cx="4927430" cy="593039"/>
          </a:xfrm>
        </p:spPr>
        <p:txBody>
          <a:bodyPr>
            <a:noAutofit/>
          </a:bodyPr>
          <a:lstStyle>
            <a:lvl1pPr algn="l">
              <a:defRPr sz="1400" b="0">
                <a:solidFill>
                  <a:schemeClr val="bg1"/>
                </a:solidFill>
              </a:defRPr>
            </a:lvl1pPr>
            <a:lvl2pPr>
              <a:defRPr sz="1400" b="0">
                <a:solidFill>
                  <a:schemeClr val="bg1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Presenter’s Name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Office or Department Name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700"/>
            <a:ext cx="1702500" cy="54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388599" y="4284746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732748"/>
            <a:ext cx="4927431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537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620453"/>
            <a:ext cx="5405487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 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400174" y="4429125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877127"/>
            <a:ext cx="5405488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29425" y="1266825"/>
            <a:ext cx="4324350" cy="43243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4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7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873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FC16DE5-EA19-3E44-8ED7-E1B33DAEA1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00163" y="1620838"/>
            <a:ext cx="5310187" cy="2120900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sv-SE" dirty="0"/>
          </a:p>
          <a:p>
            <a:pPr lvl="0"/>
            <a:r>
              <a:rPr lang="sv-SE" dirty="0"/>
              <a:t>on </a:t>
            </a:r>
            <a:r>
              <a:rPr lang="sv-SE" dirty="0" err="1"/>
              <a:t>three</a:t>
            </a:r>
            <a:r>
              <a:rPr lang="sv-SE" dirty="0"/>
              <a:t> </a:t>
            </a:r>
            <a:r>
              <a:rPr lang="sv-SE" dirty="0" err="1"/>
              <a:t>rows</a:t>
            </a:r>
            <a:endParaRPr lang="sv-SE" dirty="0"/>
          </a:p>
          <a:p>
            <a:pPr lvl="0"/>
            <a:r>
              <a:rPr lang="sv-SE" dirty="0"/>
              <a:t>40pt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388599" y="4429125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877127"/>
            <a:ext cx="5310238" cy="475798"/>
          </a:xfrm>
        </p:spPr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29425" y="1266825"/>
            <a:ext cx="4324350" cy="43243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>
                <a:solidFill>
                  <a:schemeClr val="accent2">
                    <a:lumMod val="90000"/>
                  </a:schemeClr>
                </a:solidFill>
              </a:defRPr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030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31"/>
            <a:ext cx="1051560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089"/>
            <a:ext cx="5762297" cy="4334194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196556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829424" y="1541089"/>
            <a:ext cx="4524375" cy="433419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859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xxHeader"/>
          <p:cNvSpPr txBox="1"/>
          <p:nvPr userDrawn="1"/>
        </p:nvSpPr>
        <p:spPr>
          <a:xfrm>
            <a:off x="1069822" y="6281902"/>
            <a:ext cx="3480592" cy="347853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 kern="1200" dirty="0">
                <a:solidFill>
                  <a:schemeClr val="accent2">
                    <a:lumMod val="90000"/>
                  </a:schemeClr>
                </a:solidFill>
                <a:effectLst/>
              </a:rPr>
              <a:t>COMPANY RESTRICTED</a:t>
            </a:r>
            <a:r>
              <a:rPr lang="en-GB" sz="700" kern="1200" baseline="0" noProof="0" dirty="0">
                <a:solidFill>
                  <a:schemeClr val="accent2">
                    <a:lumMod val="90000"/>
                  </a:schemeClr>
                </a:solidFill>
                <a:effectLst/>
              </a:rPr>
              <a:t> </a:t>
            </a:r>
            <a:r>
              <a:rPr lang="en-GB" sz="700" noProof="0" dirty="0">
                <a:solidFill>
                  <a:schemeClr val="accent2">
                    <a:lumMod val="90000"/>
                  </a:schemeClr>
                </a:solidFill>
              </a:rPr>
              <a:t>|</a:t>
            </a:r>
            <a:r>
              <a:rPr lang="en-GB" sz="700" baseline="0" noProof="0" dirty="0">
                <a:solidFill>
                  <a:schemeClr val="accent2">
                    <a:lumMod val="90000"/>
                  </a:schemeClr>
                </a:solidFill>
              </a:rPr>
              <a:t> </a:t>
            </a:r>
            <a:r>
              <a:rPr lang="en-GB" sz="700" kern="1200" dirty="0">
                <a:solidFill>
                  <a:schemeClr val="accent2">
                    <a:lumMod val="90000"/>
                  </a:schemeClr>
                </a:solidFill>
                <a:effectLst/>
              </a:rPr>
              <a:t>NOT EXPORT CONTROLLED</a:t>
            </a:r>
            <a:r>
              <a:rPr lang="en-GB" sz="700" kern="1200" baseline="0" dirty="0">
                <a:solidFill>
                  <a:schemeClr val="accent2">
                    <a:lumMod val="90000"/>
                  </a:schemeClr>
                </a:solidFill>
                <a:effectLst/>
              </a:rPr>
              <a:t> </a:t>
            </a:r>
            <a:r>
              <a:rPr lang="en-GB" sz="700" noProof="0" dirty="0">
                <a:solidFill>
                  <a:schemeClr val="accent2">
                    <a:lumMod val="90000"/>
                  </a:schemeClr>
                </a:solidFill>
              </a:rPr>
              <a:t>|</a:t>
            </a:r>
            <a:r>
              <a:rPr lang="en-GB" sz="700" baseline="0" noProof="0" dirty="0">
                <a:solidFill>
                  <a:schemeClr val="accent2">
                    <a:lumMod val="90000"/>
                  </a:schemeClr>
                </a:solidFill>
              </a:rPr>
              <a:t> </a:t>
            </a:r>
            <a:r>
              <a:rPr lang="en-GB" sz="700" kern="1200" dirty="0">
                <a:solidFill>
                  <a:schemeClr val="accent2">
                    <a:lumMod val="90000"/>
                  </a:schemeClr>
                </a:solidFill>
                <a:effectLst/>
              </a:rPr>
              <a:t>NOT CLASSIFIED</a:t>
            </a:r>
          </a:p>
          <a:p>
            <a:pPr algn="r"/>
            <a:r>
              <a:rPr lang="en-GB" sz="700" noProof="0" dirty="0">
                <a:solidFill>
                  <a:schemeClr val="accent2">
                    <a:lumMod val="90000"/>
                  </a:schemeClr>
                </a:solidFill>
              </a:rPr>
              <a:t>Your Name | Document</a:t>
            </a:r>
            <a:r>
              <a:rPr lang="en-GB" sz="700" dirty="0">
                <a:solidFill>
                  <a:schemeClr val="accent2">
                    <a:lumMod val="90000"/>
                  </a:schemeClr>
                </a:solidFill>
              </a:rPr>
              <a:t> </a:t>
            </a:r>
            <a:r>
              <a:rPr lang="en-GB" sz="700" dirty="0" smtClean="0">
                <a:solidFill>
                  <a:schemeClr val="accent2">
                    <a:lumMod val="90000"/>
                  </a:schemeClr>
                </a:solidFill>
              </a:rPr>
              <a:t>Identification </a:t>
            </a:r>
            <a:r>
              <a:rPr lang="en-GB" sz="700" dirty="0">
                <a:solidFill>
                  <a:schemeClr val="accent2">
                    <a:lumMod val="90000"/>
                  </a:schemeClr>
                </a:solidFill>
              </a:rPr>
              <a:t>| </a:t>
            </a:r>
            <a:r>
              <a:rPr lang="en-GB" sz="700" noProof="0" dirty="0">
                <a:solidFill>
                  <a:schemeClr val="accent2">
                    <a:lumMod val="90000"/>
                  </a:schemeClr>
                </a:solidFill>
              </a:rPr>
              <a:t>Issue </a:t>
            </a:r>
            <a:r>
              <a:rPr lang="en-GB" sz="700" baseline="0" noProof="0" dirty="0">
                <a:solidFill>
                  <a:schemeClr val="accent2">
                    <a:lumMod val="90000"/>
                  </a:schemeClr>
                </a:solidFill>
              </a:rPr>
              <a:t> 1</a:t>
            </a:r>
            <a:endParaRPr lang="en-GB" sz="700" noProof="0" dirty="0">
              <a:solidFill>
                <a:schemeClr val="accent2">
                  <a:lumMod val="9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29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1" r:id="rId3"/>
    <p:sldLayoutId id="2147483660" r:id="rId4"/>
    <p:sldLayoutId id="2147483671" r:id="rId5"/>
    <p:sldLayoutId id="2147483674" r:id="rId6"/>
    <p:sldLayoutId id="2147483663" r:id="rId7"/>
    <p:sldLayoutId id="2147483665" r:id="rId8"/>
    <p:sldLayoutId id="2147483650" r:id="rId9"/>
    <p:sldLayoutId id="2147483685" r:id="rId10"/>
    <p:sldLayoutId id="2147483682" r:id="rId11"/>
    <p:sldLayoutId id="2147483664" r:id="rId12"/>
    <p:sldLayoutId id="2147483686" r:id="rId13"/>
    <p:sldLayoutId id="2147483684" r:id="rId14"/>
    <p:sldLayoutId id="2147483672" r:id="rId15"/>
    <p:sldLayoutId id="2147483673" r:id="rId16"/>
    <p:sldLayoutId id="2147483666" r:id="rId17"/>
    <p:sldLayoutId id="2147483667" r:id="rId18"/>
    <p:sldLayoutId id="2147483680" r:id="rId19"/>
    <p:sldLayoutId id="2147483675" r:id="rId20"/>
    <p:sldLayoutId id="2147483676" r:id="rId21"/>
    <p:sldLayoutId id="2147483681" r:id="rId22"/>
    <p:sldLayoutId id="2147483677" r:id="rId23"/>
    <p:sldLayoutId id="2147483655" r:id="rId24"/>
    <p:sldLayoutId id="2147483668" r:id="rId25"/>
    <p:sldLayoutId id="2147483669" r:id="rId26"/>
    <p:sldLayoutId id="2147483683" r:id="rId27"/>
    <p:sldLayoutId id="2147483688" r:id="rId28"/>
    <p:sldLayoutId id="2147483689" r:id="rId29"/>
    <p:sldLayoutId id="2147483690" r:id="rId30"/>
    <p:sldLayoutId id="2147483692" r:id="rId31"/>
    <p:sldLayoutId id="2147483693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jpe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jpeg"/><Relationship Id="rId9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2.jpeg"/><Relationship Id="rId3" Type="http://schemas.openxmlformats.org/officeDocument/2006/relationships/image" Target="../media/image16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jpeg"/><Relationship Id="rId17" Type="http://schemas.openxmlformats.org/officeDocument/2006/relationships/image" Target="../media/image93.png"/><Relationship Id="rId25" Type="http://schemas.openxmlformats.org/officeDocument/2006/relationships/image" Target="../media/image101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29" Type="http://schemas.openxmlformats.org/officeDocument/2006/relationships/image" Target="../media/image10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32" Type="http://schemas.openxmlformats.org/officeDocument/2006/relationships/image" Target="../media/image108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28" Type="http://schemas.openxmlformats.org/officeDocument/2006/relationships/image" Target="../media/image104.jpeg"/><Relationship Id="rId10" Type="http://schemas.openxmlformats.org/officeDocument/2006/relationships/image" Target="../media/image86.png"/><Relationship Id="rId19" Type="http://schemas.openxmlformats.org/officeDocument/2006/relationships/image" Target="../media/image95.jpeg"/><Relationship Id="rId31" Type="http://schemas.openxmlformats.org/officeDocument/2006/relationships/image" Target="../media/image107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openxmlformats.org/officeDocument/2006/relationships/image" Target="../media/image103.jpeg"/><Relationship Id="rId30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3.jpe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hyperlink" Target="http://history.saab.com/" TargetMode="External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jpeg"/><Relationship Id="rId5" Type="http://schemas.openxmlformats.org/officeDocument/2006/relationships/hyperlink" Target="http://www.google.se/url?sa=i&amp;rct=j&amp;q=&amp;esrc=s&amp;source=images&amp;cd=&amp;cad=rja&amp;uact=8&amp;ved=0CAcQjRw&amp;url=http://forum.saabturboclub.com/showthread.php/29590-Flyg&amp;ei=AtxcVJDKEsS4ON_agYAC&amp;bvm=bv.79184187,d.ZWU&amp;psig=AFQjCNE3nWRm5Cch8nH9YDmdopiL_0G1zg&amp;ust=1415458160384432" TargetMode="Externa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tiff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jpeg"/><Relationship Id="rId9" Type="http://schemas.openxmlformats.org/officeDocument/2006/relationships/image" Target="../media/image13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hyperlink" Target="mailto:Niclas.Gustavsson@saabgroup.com" TargetMode="Externa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18" Type="http://schemas.openxmlformats.org/officeDocument/2006/relationships/image" Target="../media/image51.png"/><Relationship Id="rId3" Type="http://schemas.openxmlformats.org/officeDocument/2006/relationships/image" Target="../media/image16.png"/><Relationship Id="rId21" Type="http://schemas.openxmlformats.org/officeDocument/2006/relationships/image" Target="../media/image54.jpeg"/><Relationship Id="rId7" Type="http://schemas.openxmlformats.org/officeDocument/2006/relationships/image" Target="../media/image42.jpeg"/><Relationship Id="rId12" Type="http://schemas.openxmlformats.org/officeDocument/2006/relationships/image" Target="../media/image46.jpeg"/><Relationship Id="rId17" Type="http://schemas.openxmlformats.org/officeDocument/2006/relationships/image" Target="../media/image50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emf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microsoft.com/office/2007/relationships/hdphoto" Target="../media/hdphoto2.wdp"/><Relationship Id="rId15" Type="http://schemas.openxmlformats.org/officeDocument/2006/relationships/image" Target="../media/image48.jp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0" r="24590"/>
          <a:stretch>
            <a:fillRect/>
          </a:stretch>
        </p:blipFill>
        <p:spPr>
          <a:xfrm>
            <a:off x="6227543" y="0"/>
            <a:ext cx="5988445" cy="6845091"/>
          </a:xfrm>
          <a:prstGeom prst="rect">
            <a:avLst/>
          </a:prstGeo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A6A6494-1785-4D4D-BB88-E3AE2DCECC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t"/>
          <a:lstStyle/>
          <a:p>
            <a:r>
              <a:rPr lang="en-US" sz="3200" dirty="0"/>
              <a:t>Saab </a:t>
            </a:r>
            <a:r>
              <a:rPr lang="en-US" sz="3200" dirty="0" smtClean="0"/>
              <a:t>r-TWR </a:t>
            </a:r>
            <a:r>
              <a:rPr lang="en-US" sz="3200" dirty="0"/>
              <a:t>- a </a:t>
            </a:r>
            <a:r>
              <a:rPr lang="en-US" sz="3200" dirty="0" err="1"/>
              <a:t>centre</a:t>
            </a:r>
            <a:r>
              <a:rPr lang="en-US" sz="3200" dirty="0"/>
              <a:t> of Towers enabling services for all airspace users</a:t>
            </a:r>
            <a:endParaRPr lang="sv-SE" sz="3200" dirty="0" smtClean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0CE7A89-AECA-EF48-A850-BEB2B5C7B1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00112" y="4481029"/>
            <a:ext cx="4927430" cy="593039"/>
          </a:xfrm>
        </p:spPr>
        <p:txBody>
          <a:bodyPr/>
          <a:lstStyle/>
          <a:p>
            <a:r>
              <a:rPr lang="sv-SE" dirty="0" smtClean="0"/>
              <a:t>Niclas </a:t>
            </a:r>
            <a:r>
              <a:rPr lang="sv-SE" dirty="0" smtClean="0"/>
              <a:t>Gustavsson, VP Business </a:t>
            </a:r>
            <a:r>
              <a:rPr lang="sv-SE" dirty="0" err="1" smtClean="0"/>
              <a:t>Development</a:t>
            </a:r>
            <a:r>
              <a:rPr lang="sv-SE" dirty="0" smtClean="0"/>
              <a:t>, SDATS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2E1031C-80C5-984E-8B8E-AB188A4FF4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9986" y="3563713"/>
            <a:ext cx="4927431" cy="475798"/>
          </a:xfrm>
        </p:spPr>
        <p:txBody>
          <a:bodyPr>
            <a:noAutofit/>
          </a:bodyPr>
          <a:lstStyle/>
          <a:p>
            <a:r>
              <a:rPr lang="en-US" b="1" dirty="0"/>
              <a:t>DATS Workshop on Digital Air Traffic Services: Workload and Safety Assessment</a:t>
            </a:r>
          </a:p>
        </p:txBody>
      </p:sp>
    </p:spTree>
    <p:extLst>
      <p:ext uri="{BB962C8B-B14F-4D97-AF65-F5344CB8AC3E}">
        <p14:creationId xmlns:p14="http://schemas.microsoft.com/office/powerpoint/2010/main" val="36679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71"/>
            <a:ext cx="12192000" cy="6858000"/>
          </a:xfrm>
          <a:prstGeom prst="rect">
            <a:avLst/>
          </a:prstGeom>
        </p:spPr>
      </p:pic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1813985" y="6356352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3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sv-SE" sz="1400" b="1"/>
          </a:p>
        </p:txBody>
      </p:sp>
      <p:pic>
        <p:nvPicPr>
          <p:cNvPr id="171014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17" y="334433"/>
            <a:ext cx="1786467" cy="56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5462" y="3363039"/>
            <a:ext cx="3665603" cy="2577673"/>
          </a:xfrm>
          <a:prstGeom prst="rect">
            <a:avLst/>
          </a:prstGeom>
        </p:spPr>
      </p:pic>
      <p:pic>
        <p:nvPicPr>
          <p:cNvPr id="13" name="Picture 2" descr="64473945234073420261158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7" y="1922026"/>
            <a:ext cx="3148149" cy="301200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500" y="3672409"/>
            <a:ext cx="3894400" cy="2523247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811488" y="33443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83498" y="8281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4000" dirty="0" smtClean="0">
                <a:solidFill>
                  <a:schemeClr val="bg1"/>
                </a:solidFill>
              </a:rPr>
              <a:t>A new Digital </a:t>
            </a:r>
            <a:r>
              <a:rPr lang="sv-SE" sz="4000" dirty="0" err="1" smtClean="0">
                <a:solidFill>
                  <a:schemeClr val="bg1"/>
                </a:solidFill>
              </a:rPr>
              <a:t>Skyline</a:t>
            </a:r>
            <a:endParaRPr lang="sv-S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0643"/>
            <a:ext cx="12192000" cy="759043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2611" y="131232"/>
            <a:ext cx="10515600" cy="9745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>
                <a:solidFill>
                  <a:schemeClr val="bg1"/>
                </a:solidFill>
              </a:rPr>
              <a:t>A new Digital </a:t>
            </a:r>
            <a:r>
              <a:rPr lang="sv-SE" dirty="0" err="1" smtClean="0">
                <a:solidFill>
                  <a:schemeClr val="bg1"/>
                </a:solidFill>
              </a:rPr>
              <a:t>Working</a:t>
            </a:r>
            <a:r>
              <a:rPr lang="sv-SE" dirty="0" smtClean="0">
                <a:solidFill>
                  <a:schemeClr val="bg1"/>
                </a:solidFill>
              </a:rPr>
              <a:t> </a:t>
            </a:r>
            <a:r>
              <a:rPr lang="sv-SE" dirty="0" err="1" smtClean="0">
                <a:solidFill>
                  <a:schemeClr val="bg1"/>
                </a:solidFill>
              </a:rPr>
              <a:t>environment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5" y="1105753"/>
            <a:ext cx="9004300" cy="6004038"/>
          </a:xfrm>
          <a:prstGeom prst="rect">
            <a:avLst/>
          </a:prstGeom>
        </p:spPr>
      </p:pic>
      <p:pic>
        <p:nvPicPr>
          <p:cNvPr id="7" name="Picture 2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11" y="131232"/>
            <a:ext cx="9220200" cy="69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https://lh3.googleusercontent.com/-VjebPfsL9jw/XzY2wyVvJMI/AAAAAAAAGGs/NkRWlXhOfvQIvfVuQ7s4yskbeqC0DL0RACK8BGAsYHg/s0/2020-08-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05" y="102633"/>
            <a:ext cx="9308813" cy="697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9778F185-65FE-4138-9C51-567570590AC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6" y="102633"/>
            <a:ext cx="762000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76" y="1105752"/>
            <a:ext cx="11871116" cy="51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Geilenkirchen</a:t>
            </a:r>
            <a:r>
              <a:rPr lang="sv-SE" dirty="0" smtClean="0"/>
              <a:t> NATO </a:t>
            </a:r>
            <a:r>
              <a:rPr lang="sv-SE" dirty="0" err="1" smtClean="0"/>
              <a:t>base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B53C-2731-4E67-8E49-4CF95A4047A8}" type="slidenum">
              <a:rPr lang="sv-SE" smtClean="0"/>
              <a:pPr/>
              <a:t>12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83" y="94831"/>
            <a:ext cx="4728589" cy="4502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7070" y="3509963"/>
            <a:ext cx="3695700" cy="2771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" y="1714500"/>
            <a:ext cx="5727532" cy="42037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dirty="0" err="1" smtClean="0"/>
              <a:t>First</a:t>
            </a:r>
            <a:r>
              <a:rPr lang="sv-SE" sz="2000" dirty="0" smtClean="0"/>
              <a:t> Saab r-TWR installation in </a:t>
            </a:r>
            <a:r>
              <a:rPr lang="sv-SE" sz="2000" dirty="0" err="1" smtClean="0"/>
              <a:t>Germany</a:t>
            </a:r>
            <a:r>
              <a:rPr lang="sv-SE" sz="2000" dirty="0" smtClean="0"/>
              <a:t/>
            </a:r>
            <a:br>
              <a:rPr lang="sv-SE" sz="2000" dirty="0" smtClean="0"/>
            </a:br>
            <a:r>
              <a:rPr lang="sv-SE" sz="2000" dirty="0" smtClean="0"/>
              <a:t>– public tender </a:t>
            </a:r>
            <a:r>
              <a:rPr lang="sv-SE" sz="2000" dirty="0" err="1" smtClean="0"/>
              <a:t>award</a:t>
            </a:r>
            <a:r>
              <a:rPr lang="sv-SE" sz="2000" dirty="0" smtClean="0"/>
              <a:t/>
            </a:r>
            <a:br>
              <a:rPr lang="sv-SE" sz="2000" dirty="0" smtClean="0"/>
            </a:br>
            <a:endParaRPr lang="sv-SE" sz="2000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dirty="0" err="1" smtClean="0"/>
              <a:t>Very</a:t>
            </a:r>
            <a:r>
              <a:rPr lang="sv-SE" sz="2000" dirty="0" smtClean="0"/>
              <a:t> </a:t>
            </a:r>
            <a:r>
              <a:rPr lang="sv-SE" sz="2000" dirty="0" err="1" smtClean="0"/>
              <a:t>good</a:t>
            </a:r>
            <a:r>
              <a:rPr lang="sv-SE" sz="2000" dirty="0" smtClean="0"/>
              <a:t> </a:t>
            </a:r>
            <a:r>
              <a:rPr lang="sv-SE" sz="2000" dirty="0" err="1" smtClean="0"/>
              <a:t>collaboration</a:t>
            </a:r>
            <a:r>
              <a:rPr lang="sv-SE" sz="2000" dirty="0" smtClean="0"/>
              <a:t> </a:t>
            </a:r>
            <a:r>
              <a:rPr lang="sv-SE" sz="2000" dirty="0" err="1" smtClean="0"/>
              <a:t>with</a:t>
            </a:r>
            <a:r>
              <a:rPr lang="sv-SE" sz="2000" dirty="0" smtClean="0"/>
              <a:t> </a:t>
            </a:r>
            <a:r>
              <a:rPr lang="sv-SE" sz="2000" dirty="0" err="1" smtClean="0"/>
              <a:t>Luftwaffe</a:t>
            </a:r>
            <a:r>
              <a:rPr lang="sv-SE" sz="2000" dirty="0" smtClean="0"/>
              <a:t> and NATO</a:t>
            </a:r>
            <a:br>
              <a:rPr lang="sv-SE" sz="2000" dirty="0" smtClean="0"/>
            </a:br>
            <a:endParaRPr lang="sv-SE" sz="2000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dirty="0" smtClean="0"/>
              <a:t>Operations </a:t>
            </a:r>
            <a:r>
              <a:rPr lang="sv-SE" sz="2000" dirty="0" err="1" smtClean="0"/>
              <a:t>planned</a:t>
            </a:r>
            <a:r>
              <a:rPr lang="sv-SE" sz="2000" dirty="0" smtClean="0"/>
              <a:t> to start in </a:t>
            </a:r>
            <a:r>
              <a:rPr lang="sv-SE" sz="2000" dirty="0" err="1"/>
              <a:t>M</a:t>
            </a:r>
            <a:r>
              <a:rPr lang="sv-SE" sz="2000" dirty="0" err="1" smtClean="0"/>
              <a:t>arch</a:t>
            </a:r>
            <a:r>
              <a:rPr lang="sv-SE" sz="2000" dirty="0" smtClean="0"/>
              <a:t> -2021</a:t>
            </a:r>
            <a:br>
              <a:rPr lang="sv-SE" sz="2000" dirty="0" smtClean="0"/>
            </a:br>
            <a:endParaRPr lang="sv-SE" sz="2000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dirty="0" smtClean="0"/>
              <a:t>Support to German Mil. </a:t>
            </a:r>
            <a:r>
              <a:rPr lang="sv-SE" sz="2000" dirty="0" err="1" smtClean="0"/>
              <a:t>Regulatory</a:t>
            </a:r>
            <a:r>
              <a:rPr lang="sv-SE" sz="2000" dirty="0" smtClean="0"/>
              <a:t> </a:t>
            </a:r>
            <a:r>
              <a:rPr lang="sv-SE" sz="2000" dirty="0" err="1" smtClean="0"/>
              <a:t>approval</a:t>
            </a:r>
            <a:endParaRPr lang="sv-SE" sz="2000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dirty="0" smtClean="0"/>
              <a:t>Basis for </a:t>
            </a:r>
            <a:r>
              <a:rPr lang="sv-SE" sz="2000" dirty="0" err="1" smtClean="0"/>
              <a:t>further</a:t>
            </a:r>
            <a:r>
              <a:rPr lang="sv-SE" sz="2000" dirty="0" smtClean="0"/>
              <a:t> NATO </a:t>
            </a:r>
            <a:r>
              <a:rPr lang="sv-SE" sz="2000" dirty="0" err="1" smtClean="0"/>
              <a:t>use</a:t>
            </a:r>
            <a:r>
              <a:rPr lang="sv-SE" sz="2000" dirty="0" smtClean="0"/>
              <a:t> </a:t>
            </a:r>
            <a:r>
              <a:rPr lang="sv-SE" sz="2000" dirty="0" err="1" smtClean="0"/>
              <a:t>of</a:t>
            </a:r>
            <a:r>
              <a:rPr lang="sv-SE" sz="2000" dirty="0" smtClean="0"/>
              <a:t> Saab r-TWR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8941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Ramp tower – </a:t>
            </a:r>
            <a:r>
              <a:rPr lang="sv-SE" dirty="0" err="1" smtClean="0"/>
              <a:t>airport</a:t>
            </a:r>
            <a:r>
              <a:rPr lang="sv-SE" dirty="0" smtClean="0"/>
              <a:t> </a:t>
            </a:r>
            <a:r>
              <a:rPr lang="sv-SE" dirty="0" err="1" smtClean="0"/>
              <a:t>control</a:t>
            </a:r>
            <a:r>
              <a:rPr lang="sv-SE" dirty="0" smtClean="0"/>
              <a:t> – </a:t>
            </a:r>
            <a:r>
              <a:rPr lang="sv-SE" dirty="0" err="1" smtClean="0"/>
              <a:t>Large</a:t>
            </a:r>
            <a:r>
              <a:rPr lang="sv-SE" dirty="0" smtClean="0"/>
              <a:t> Airports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sv-SE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4" y="1270000"/>
            <a:ext cx="11935276" cy="48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279" y="1295551"/>
            <a:ext cx="5287747" cy="5643974"/>
          </a:xfrm>
          <a:prstGeom prst="rect">
            <a:avLst/>
          </a:prstGeom>
        </p:spPr>
      </p:pic>
      <p:pic>
        <p:nvPicPr>
          <p:cNvPr id="53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377" y="1395290"/>
            <a:ext cx="7051965" cy="396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Placeholder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000" y1="34249" x2="87000" y2="34249"/>
                        <a14:foregroundMark x1="79000" y1="58481" x2="79000" y2="58481"/>
                        <a14:foregroundMark x1="72909" y1="56058" x2="72909" y2="56058"/>
                        <a14:foregroundMark x1="71727" y1="56058" x2="71727" y2="56058"/>
                        <a14:foregroundMark x1="76545" y1="58966" x2="76545" y2="5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>
            <a:fillRect/>
          </a:stretch>
        </p:blipFill>
        <p:spPr>
          <a:xfrm>
            <a:off x="5285838" y="4820824"/>
            <a:ext cx="3447679" cy="1938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89" y="94831"/>
            <a:ext cx="11660575" cy="1325563"/>
          </a:xfrm>
        </p:spPr>
        <p:txBody>
          <a:bodyPr>
            <a:normAutofit/>
          </a:bodyPr>
          <a:lstStyle/>
          <a:p>
            <a:r>
              <a:rPr lang="sv-SE" sz="3600" dirty="0" smtClean="0"/>
              <a:t>Mil r-TWR  - a </a:t>
            </a:r>
            <a:r>
              <a:rPr lang="sv-SE" sz="3600" dirty="0" err="1" smtClean="0"/>
              <a:t>networked</a:t>
            </a:r>
            <a:r>
              <a:rPr lang="sv-SE" sz="3600" dirty="0" smtClean="0"/>
              <a:t> Air </a:t>
            </a:r>
            <a:r>
              <a:rPr lang="sv-SE" sz="3600" dirty="0" err="1" smtClean="0"/>
              <a:t>Traffic</a:t>
            </a:r>
            <a:r>
              <a:rPr lang="sv-SE" sz="3600" dirty="0" smtClean="0"/>
              <a:t> Control </a:t>
            </a:r>
            <a:r>
              <a:rPr lang="sv-SE" sz="3600" dirty="0" err="1" smtClean="0"/>
              <a:t>concept</a:t>
            </a:r>
            <a:endParaRPr lang="sv-SE" sz="3600" dirty="0"/>
          </a:p>
        </p:txBody>
      </p:sp>
      <p:pic>
        <p:nvPicPr>
          <p:cNvPr id="7" name="Bildobjekt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05" y="1689176"/>
            <a:ext cx="795497" cy="1125060"/>
          </a:xfrm>
          <a:prstGeom prst="rect">
            <a:avLst/>
          </a:prstGeom>
        </p:spPr>
      </p:pic>
      <p:pic>
        <p:nvPicPr>
          <p:cNvPr id="9" name="Bildobjekt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517" y="4664915"/>
            <a:ext cx="795497" cy="1125060"/>
          </a:xfrm>
          <a:prstGeom prst="rect">
            <a:avLst/>
          </a:prstGeom>
        </p:spPr>
      </p:pic>
      <p:pic>
        <p:nvPicPr>
          <p:cNvPr id="10" name="Bildobjekt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571" y="2941341"/>
            <a:ext cx="795497" cy="1125060"/>
          </a:xfrm>
          <a:prstGeom prst="rect">
            <a:avLst/>
          </a:prstGeom>
        </p:spPr>
      </p:pic>
      <p:pic>
        <p:nvPicPr>
          <p:cNvPr id="11" name="Bildobjekt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57" y="2480124"/>
            <a:ext cx="795497" cy="1125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53" y="3303659"/>
            <a:ext cx="2628900" cy="1752600"/>
          </a:xfrm>
          <a:prstGeom prst="rect">
            <a:avLst/>
          </a:prstGeom>
        </p:spPr>
      </p:pic>
      <p:pic>
        <p:nvPicPr>
          <p:cNvPr id="6" name="Picture Placeholder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178" y="4643434"/>
            <a:ext cx="3597922" cy="201904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3" name="Oval 2"/>
          <p:cNvSpPr/>
          <p:nvPr/>
        </p:nvSpPr>
        <p:spPr>
          <a:xfrm>
            <a:off x="2133600" y="1870364"/>
            <a:ext cx="7395414" cy="4225636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8463" y="1197191"/>
            <a:ext cx="4404116" cy="58454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88" y="1197191"/>
            <a:ext cx="6697861" cy="615023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4136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9B02D930-DB44-4942-904E-E6F11B0F3050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54838" y="3746161"/>
            <a:ext cx="11811943" cy="889000"/>
          </a:xfrm>
          <a:prstGeom prst="rightArrow">
            <a:avLst>
              <a:gd name="adj1" fmla="val 50000"/>
              <a:gd name="adj2" fmla="val 4450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5469" y="4014449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2006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08271" y="4014449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2007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959159" y="4014449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2008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711633" y="4014449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2009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635559" y="4014449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2010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564906" y="4014449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2011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706318" y="4014449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2012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844557" y="4014449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2013</a:t>
            </a:r>
          </a:p>
        </p:txBody>
      </p: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1159718" y="5232064"/>
            <a:ext cx="733425" cy="581025"/>
            <a:chOff x="774" y="1292"/>
            <a:chExt cx="3420" cy="2565"/>
          </a:xfrm>
        </p:grpSpPr>
        <p:pic>
          <p:nvPicPr>
            <p:cNvPr id="16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" y="1292"/>
              <a:ext cx="3420" cy="2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2544" y="1560"/>
              <a:ext cx="438" cy="4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30000"/>
                </a:spcBef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400" dirty="0"/>
            </a:p>
          </p:txBody>
        </p:sp>
      </p:grp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55219" y="2628561"/>
            <a:ext cx="83661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r-TWR proof of concept project start</a:t>
            </a:r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766380" y="3273087"/>
            <a:ext cx="0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pic>
        <p:nvPicPr>
          <p:cNvPr id="20" name="Picture 21" descr="Track_presentation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94" y="2050713"/>
            <a:ext cx="7651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399431" y="2647611"/>
            <a:ext cx="836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ART project start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1824879" y="3263563"/>
            <a:ext cx="0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pic>
        <p:nvPicPr>
          <p:cNvPr id="23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07" y="1819732"/>
            <a:ext cx="7874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50"/>
          <p:cNvSpPr>
            <a:spLocks noChangeShapeType="1"/>
          </p:cNvSpPr>
          <p:nvPr/>
        </p:nvSpPr>
        <p:spPr bwMode="auto">
          <a:xfrm flipV="1">
            <a:off x="1526429" y="4555787"/>
            <a:ext cx="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25" name="Text Box 51"/>
          <p:cNvSpPr txBox="1">
            <a:spLocks noChangeArrowheads="1"/>
          </p:cNvSpPr>
          <p:nvPr/>
        </p:nvSpPr>
        <p:spPr bwMode="auto">
          <a:xfrm>
            <a:off x="1107331" y="5822612"/>
            <a:ext cx="836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r-TWR installed at </a:t>
            </a:r>
            <a:r>
              <a:rPr lang="en-US" altLang="en-US" sz="900" dirty="0" err="1"/>
              <a:t>Ängelholm</a:t>
            </a:r>
            <a:r>
              <a:rPr lang="en-US" altLang="en-US" sz="900" dirty="0"/>
              <a:t> airport</a:t>
            </a: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91" y="2055477"/>
            <a:ext cx="763588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3"/>
          <p:cNvSpPr txBox="1">
            <a:spLocks noChangeArrowheads="1"/>
          </p:cNvSpPr>
          <p:nvPr/>
        </p:nvSpPr>
        <p:spPr bwMode="auto">
          <a:xfrm>
            <a:off x="2194768" y="2647612"/>
            <a:ext cx="836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Shadow mode validations</a:t>
            </a:r>
            <a:br>
              <a:rPr lang="en-US" altLang="en-US" sz="900" dirty="0"/>
            </a:br>
            <a:r>
              <a:rPr lang="en-US" altLang="en-US" sz="900" dirty="0"/>
              <a:t>at </a:t>
            </a:r>
            <a:r>
              <a:rPr lang="en-US" altLang="en-US" sz="900" dirty="0" err="1"/>
              <a:t>Sturup</a:t>
            </a:r>
            <a:endParaRPr lang="en-US" altLang="en-US" sz="900" dirty="0"/>
          </a:p>
        </p:txBody>
      </p:sp>
      <p:sp>
        <p:nvSpPr>
          <p:cNvPr id="28" name="Line 54"/>
          <p:cNvSpPr>
            <a:spLocks noChangeShapeType="1"/>
          </p:cNvSpPr>
          <p:nvPr/>
        </p:nvSpPr>
        <p:spPr bwMode="auto">
          <a:xfrm>
            <a:off x="2620216" y="3263563"/>
            <a:ext cx="0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07" y="5232061"/>
            <a:ext cx="688975" cy="57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ine 56"/>
          <p:cNvSpPr>
            <a:spLocks noChangeShapeType="1"/>
          </p:cNvSpPr>
          <p:nvPr/>
        </p:nvSpPr>
        <p:spPr bwMode="auto">
          <a:xfrm flipV="1">
            <a:off x="2396379" y="4562136"/>
            <a:ext cx="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1891555" y="5819436"/>
            <a:ext cx="100806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ATC Global 2009 &amp; r-TWR rollout</a:t>
            </a:r>
          </a:p>
        </p:txBody>
      </p:sp>
      <p:sp>
        <p:nvSpPr>
          <p:cNvPr id="32" name="Line 58"/>
          <p:cNvSpPr>
            <a:spLocks noChangeShapeType="1"/>
          </p:cNvSpPr>
          <p:nvPr/>
        </p:nvSpPr>
        <p:spPr bwMode="auto">
          <a:xfrm>
            <a:off x="3437779" y="3273087"/>
            <a:ext cx="0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pic>
        <p:nvPicPr>
          <p:cNvPr id="33" name="Picture 63" descr="PTZ_pano_display_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7" y="2052301"/>
            <a:ext cx="7778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64"/>
          <p:cNvSpPr txBox="1">
            <a:spLocks noChangeArrowheads="1"/>
          </p:cNvSpPr>
          <p:nvPr/>
        </p:nvSpPr>
        <p:spPr bwMode="auto">
          <a:xfrm>
            <a:off x="3045668" y="2625385"/>
            <a:ext cx="8366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ART validations</a:t>
            </a:r>
            <a:br>
              <a:rPr lang="en-US" altLang="en-US" sz="900" dirty="0"/>
            </a:br>
            <a:r>
              <a:rPr lang="en-US" altLang="en-US" sz="900" dirty="0"/>
              <a:t>at </a:t>
            </a:r>
            <a:r>
              <a:rPr lang="en-US" altLang="en-US" sz="900" dirty="0" err="1"/>
              <a:t>Sturup</a:t>
            </a:r>
            <a:endParaRPr lang="en-US" altLang="en-US" sz="900" dirty="0"/>
          </a:p>
        </p:txBody>
      </p:sp>
      <p:pic>
        <p:nvPicPr>
          <p:cNvPr id="35" name="Picture 1" descr="SESAR JU_RV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93" y="5301914"/>
            <a:ext cx="819151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Line 66"/>
          <p:cNvSpPr>
            <a:spLocks noChangeShapeType="1"/>
          </p:cNvSpPr>
          <p:nvPr/>
        </p:nvSpPr>
        <p:spPr bwMode="auto">
          <a:xfrm flipV="1">
            <a:off x="3126629" y="4562136"/>
            <a:ext cx="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37" name="Text Box 67"/>
          <p:cNvSpPr txBox="1">
            <a:spLocks noChangeArrowheads="1"/>
          </p:cNvSpPr>
          <p:nvPr/>
        </p:nvSpPr>
        <p:spPr bwMode="auto">
          <a:xfrm>
            <a:off x="2705944" y="5819438"/>
            <a:ext cx="10017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Start of </a:t>
            </a:r>
            <a:br>
              <a:rPr lang="en-US" altLang="en-US" sz="900" dirty="0"/>
            </a:br>
            <a:r>
              <a:rPr lang="en-US" altLang="en-US" sz="900" dirty="0"/>
              <a:t>SESAR r-TWR </a:t>
            </a:r>
            <a:br>
              <a:rPr lang="en-US" altLang="en-US" sz="900" dirty="0"/>
            </a:br>
            <a:r>
              <a:rPr lang="en-US" altLang="en-US" sz="900" dirty="0"/>
              <a:t>projects</a:t>
            </a: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491" y="2076111"/>
            <a:ext cx="8001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Line 69"/>
          <p:cNvSpPr>
            <a:spLocks noChangeShapeType="1"/>
          </p:cNvSpPr>
          <p:nvPr/>
        </p:nvSpPr>
        <p:spPr bwMode="auto">
          <a:xfrm>
            <a:off x="4287091" y="3268325"/>
            <a:ext cx="0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40" name="Text Box 70"/>
          <p:cNvSpPr txBox="1">
            <a:spLocks noChangeArrowheads="1"/>
          </p:cNvSpPr>
          <p:nvPr/>
        </p:nvSpPr>
        <p:spPr bwMode="auto">
          <a:xfrm>
            <a:off x="3809257" y="2620624"/>
            <a:ext cx="97313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The second </a:t>
            </a:r>
            <a:br>
              <a:rPr lang="en-US" altLang="en-US" sz="900" dirty="0"/>
            </a:br>
            <a:r>
              <a:rPr lang="en-US" altLang="en-US" sz="900" dirty="0"/>
              <a:t>r-TWR symposium</a:t>
            </a:r>
          </a:p>
        </p:txBody>
      </p:sp>
      <p:pic>
        <p:nvPicPr>
          <p:cNvPr id="41" name="Picture 72" descr="Trial1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143" y="5228887"/>
            <a:ext cx="788988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73"/>
          <p:cNvSpPr>
            <a:spLocks noChangeShapeType="1"/>
          </p:cNvSpPr>
          <p:nvPr/>
        </p:nvSpPr>
        <p:spPr bwMode="auto">
          <a:xfrm flipV="1">
            <a:off x="4075955" y="4544677"/>
            <a:ext cx="0" cy="598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43" name="Text Box 74"/>
          <p:cNvSpPr txBox="1">
            <a:spLocks noChangeArrowheads="1"/>
          </p:cNvSpPr>
          <p:nvPr/>
        </p:nvSpPr>
        <p:spPr bwMode="auto">
          <a:xfrm>
            <a:off x="3560018" y="5821026"/>
            <a:ext cx="10017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SESAR validation 1 single</a:t>
            </a:r>
          </a:p>
        </p:txBody>
      </p:sp>
      <p:sp>
        <p:nvSpPr>
          <p:cNvPr id="44" name="Text Box 75"/>
          <p:cNvSpPr txBox="1">
            <a:spLocks noChangeArrowheads="1"/>
          </p:cNvSpPr>
          <p:nvPr/>
        </p:nvSpPr>
        <p:spPr bwMode="auto">
          <a:xfrm>
            <a:off x="4644279" y="2609511"/>
            <a:ext cx="100171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SESAR validation 2 single</a:t>
            </a:r>
          </a:p>
        </p:txBody>
      </p:sp>
      <p:sp>
        <p:nvSpPr>
          <p:cNvPr id="45" name="Line 77"/>
          <p:cNvSpPr>
            <a:spLocks noChangeShapeType="1"/>
          </p:cNvSpPr>
          <p:nvPr/>
        </p:nvSpPr>
        <p:spPr bwMode="auto">
          <a:xfrm>
            <a:off x="5171329" y="3263563"/>
            <a:ext cx="0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pic>
        <p:nvPicPr>
          <p:cNvPr id="46" name="Picture 7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80" y="5224124"/>
            <a:ext cx="679451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7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55" y="2047537"/>
            <a:ext cx="754063" cy="57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365" y="5236826"/>
            <a:ext cx="693739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43" y="2066589"/>
            <a:ext cx="717551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Line 83"/>
          <p:cNvSpPr>
            <a:spLocks noChangeShapeType="1"/>
          </p:cNvSpPr>
          <p:nvPr/>
        </p:nvSpPr>
        <p:spPr bwMode="auto">
          <a:xfrm flipV="1">
            <a:off x="4923679" y="4539911"/>
            <a:ext cx="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52" name="Text Box 84"/>
          <p:cNvSpPr txBox="1">
            <a:spLocks noChangeArrowheads="1"/>
          </p:cNvSpPr>
          <p:nvPr/>
        </p:nvSpPr>
        <p:spPr bwMode="auto">
          <a:xfrm>
            <a:off x="5185618" y="5809912"/>
            <a:ext cx="1001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SESAR validation </a:t>
            </a:r>
            <a:br>
              <a:rPr lang="en-US" altLang="en-US" sz="900" dirty="0"/>
            </a:br>
            <a:r>
              <a:rPr lang="en-US" altLang="en-US" sz="900" dirty="0" err="1"/>
              <a:t>AFIS</a:t>
            </a:r>
            <a:r>
              <a:rPr lang="en-US" altLang="en-US" sz="900" dirty="0"/>
              <a:t> </a:t>
            </a:r>
            <a:br>
              <a:rPr lang="en-US" altLang="en-US" sz="900" dirty="0"/>
            </a:br>
            <a:r>
              <a:rPr lang="en-US" altLang="en-US" sz="900" dirty="0" err="1"/>
              <a:t>Værøy-Bodø</a:t>
            </a:r>
            <a:endParaRPr lang="en-US" altLang="en-US" sz="900" dirty="0"/>
          </a:p>
        </p:txBody>
      </p:sp>
      <p:sp>
        <p:nvSpPr>
          <p:cNvPr id="53" name="Line 85"/>
          <p:cNvSpPr>
            <a:spLocks noChangeShapeType="1"/>
          </p:cNvSpPr>
          <p:nvPr/>
        </p:nvSpPr>
        <p:spPr bwMode="auto">
          <a:xfrm>
            <a:off x="6838204" y="3274676"/>
            <a:ext cx="0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54" name="Text Box 86"/>
          <p:cNvSpPr txBox="1">
            <a:spLocks noChangeArrowheads="1"/>
          </p:cNvSpPr>
          <p:nvPr/>
        </p:nvSpPr>
        <p:spPr bwMode="auto">
          <a:xfrm>
            <a:off x="6280991" y="2614277"/>
            <a:ext cx="1054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Delivery of </a:t>
            </a:r>
            <a:br>
              <a:rPr lang="en-US" altLang="en-US" sz="900" dirty="0"/>
            </a:br>
            <a:r>
              <a:rPr lang="en-US" altLang="en-US" sz="900" dirty="0"/>
              <a:t>r-TWR test system to Airservices </a:t>
            </a:r>
          </a:p>
        </p:txBody>
      </p:sp>
      <p:sp>
        <p:nvSpPr>
          <p:cNvPr id="55" name="Line 87"/>
          <p:cNvSpPr>
            <a:spLocks noChangeShapeType="1"/>
          </p:cNvSpPr>
          <p:nvPr/>
        </p:nvSpPr>
        <p:spPr bwMode="auto">
          <a:xfrm flipV="1">
            <a:off x="5715841" y="4549436"/>
            <a:ext cx="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pic>
        <p:nvPicPr>
          <p:cNvPr id="56" name="Picture 5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91" y="2041189"/>
            <a:ext cx="6873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Line 85"/>
          <p:cNvSpPr>
            <a:spLocks noChangeShapeType="1"/>
          </p:cNvSpPr>
          <p:nvPr/>
        </p:nvSpPr>
        <p:spPr bwMode="auto">
          <a:xfrm>
            <a:off x="6044455" y="3273087"/>
            <a:ext cx="0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58" name="Text Box 86"/>
          <p:cNvSpPr txBox="1">
            <a:spLocks noChangeArrowheads="1"/>
          </p:cNvSpPr>
          <p:nvPr/>
        </p:nvSpPr>
        <p:spPr bwMode="auto">
          <a:xfrm>
            <a:off x="5482479" y="2606337"/>
            <a:ext cx="1054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Delivery of</a:t>
            </a:r>
            <a:br>
              <a:rPr lang="en-US" altLang="en-US" sz="900" dirty="0"/>
            </a:br>
            <a:r>
              <a:rPr lang="en-US" altLang="en-US" sz="900" dirty="0"/>
              <a:t>SESAR r-TWR</a:t>
            </a:r>
            <a:br>
              <a:rPr lang="en-US" altLang="en-US" sz="900" dirty="0"/>
            </a:br>
            <a:r>
              <a:rPr lang="en-US" altLang="en-US" sz="900" dirty="0"/>
              <a:t> prototype</a:t>
            </a:r>
            <a:br>
              <a:rPr lang="en-US" altLang="en-US" sz="900" dirty="0"/>
            </a:br>
            <a:r>
              <a:rPr lang="en-US" altLang="en-US" sz="900" dirty="0" err="1"/>
              <a:t>Værøy-Bodø</a:t>
            </a:r>
            <a:endParaRPr lang="en-US" altLang="en-US" sz="900" dirty="0"/>
          </a:p>
        </p:txBody>
      </p:sp>
      <p:sp>
        <p:nvSpPr>
          <p:cNvPr id="59" name="Text Box 84"/>
          <p:cNvSpPr txBox="1">
            <a:spLocks noChangeArrowheads="1"/>
          </p:cNvSpPr>
          <p:nvPr/>
        </p:nvSpPr>
        <p:spPr bwMode="auto">
          <a:xfrm>
            <a:off x="5882529" y="5811501"/>
            <a:ext cx="1001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Start of</a:t>
            </a:r>
            <a:br>
              <a:rPr lang="en-US" altLang="en-US" sz="900" dirty="0"/>
            </a:br>
            <a:r>
              <a:rPr lang="en-US" altLang="en-US" sz="900" dirty="0"/>
              <a:t>operational</a:t>
            </a:r>
            <a:br>
              <a:rPr lang="en-US" altLang="en-US" sz="900" dirty="0"/>
            </a:br>
            <a:r>
              <a:rPr lang="en-US" altLang="en-US" sz="900" dirty="0"/>
              <a:t>certification</a:t>
            </a:r>
            <a:br>
              <a:rPr lang="en-US" altLang="en-US" sz="900" dirty="0"/>
            </a:br>
            <a:r>
              <a:rPr lang="en-US" altLang="en-US" sz="900" dirty="0"/>
              <a:t>in Sweden</a:t>
            </a:r>
          </a:p>
        </p:txBody>
      </p:sp>
      <p:sp>
        <p:nvSpPr>
          <p:cNvPr id="60" name="Line 87"/>
          <p:cNvSpPr>
            <a:spLocks noChangeShapeType="1"/>
          </p:cNvSpPr>
          <p:nvPr/>
        </p:nvSpPr>
        <p:spPr bwMode="auto">
          <a:xfrm flipV="1">
            <a:off x="6360367" y="4552611"/>
            <a:ext cx="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pic>
        <p:nvPicPr>
          <p:cNvPr id="61" name="Picture 5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69" y="5233649"/>
            <a:ext cx="6207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59" descr="DSC_00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67" y="2041187"/>
            <a:ext cx="4889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Line 85"/>
          <p:cNvSpPr>
            <a:spLocks noChangeShapeType="1"/>
          </p:cNvSpPr>
          <p:nvPr/>
        </p:nvSpPr>
        <p:spPr bwMode="auto">
          <a:xfrm>
            <a:off x="7541467" y="3260387"/>
            <a:ext cx="0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64" name="Text Box 86"/>
          <p:cNvSpPr txBox="1">
            <a:spLocks noChangeArrowheads="1"/>
          </p:cNvSpPr>
          <p:nvPr/>
        </p:nvSpPr>
        <p:spPr bwMode="auto">
          <a:xfrm>
            <a:off x="7035008" y="2607925"/>
            <a:ext cx="9589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SESAR validation Contingency Landvetter</a:t>
            </a:r>
          </a:p>
        </p:txBody>
      </p:sp>
      <p:sp>
        <p:nvSpPr>
          <p:cNvPr id="65" name="Text Box 13"/>
          <p:cNvSpPr txBox="1">
            <a:spLocks noChangeArrowheads="1"/>
          </p:cNvSpPr>
          <p:nvPr/>
        </p:nvSpPr>
        <p:spPr bwMode="auto">
          <a:xfrm>
            <a:off x="7909769" y="4014449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2014</a:t>
            </a:r>
          </a:p>
        </p:txBody>
      </p:sp>
      <p:sp>
        <p:nvSpPr>
          <p:cNvPr id="66" name="Line 87"/>
          <p:cNvSpPr>
            <a:spLocks noChangeShapeType="1"/>
          </p:cNvSpPr>
          <p:nvPr/>
        </p:nvSpPr>
        <p:spPr bwMode="auto">
          <a:xfrm flipV="1">
            <a:off x="7020767" y="4555787"/>
            <a:ext cx="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67" name="Text Box 84"/>
          <p:cNvSpPr txBox="1">
            <a:spLocks noChangeArrowheads="1"/>
          </p:cNvSpPr>
          <p:nvPr/>
        </p:nvSpPr>
        <p:spPr bwMode="auto">
          <a:xfrm>
            <a:off x="6660406" y="5822611"/>
            <a:ext cx="677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Delivery to </a:t>
            </a:r>
            <a:r>
              <a:rPr lang="en-US" altLang="en-US" sz="900" dirty="0" err="1"/>
              <a:t>Røst</a:t>
            </a:r>
            <a:endParaRPr lang="en-US" altLang="en-US" sz="900" dirty="0"/>
          </a:p>
        </p:txBody>
      </p:sp>
      <p:pic>
        <p:nvPicPr>
          <p:cNvPr id="68" name="Picture 6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593" y="5211427"/>
            <a:ext cx="514351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 Box 70"/>
          <p:cNvSpPr txBox="1">
            <a:spLocks noChangeArrowheads="1"/>
          </p:cNvSpPr>
          <p:nvPr/>
        </p:nvSpPr>
        <p:spPr bwMode="auto">
          <a:xfrm>
            <a:off x="7684341" y="2601574"/>
            <a:ext cx="97313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The third </a:t>
            </a:r>
            <a:br>
              <a:rPr lang="en-US" altLang="en-US" sz="900" dirty="0"/>
            </a:br>
            <a:r>
              <a:rPr lang="en-US" altLang="en-US" sz="900" dirty="0"/>
              <a:t>r-TWR  symposium</a:t>
            </a:r>
          </a:p>
        </p:txBody>
      </p:sp>
      <p:sp>
        <p:nvSpPr>
          <p:cNvPr id="70" name="Line 85"/>
          <p:cNvSpPr>
            <a:spLocks noChangeShapeType="1"/>
          </p:cNvSpPr>
          <p:nvPr/>
        </p:nvSpPr>
        <p:spPr bwMode="auto">
          <a:xfrm>
            <a:off x="8085979" y="3252449"/>
            <a:ext cx="0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pic>
        <p:nvPicPr>
          <p:cNvPr id="71" name="Picture 6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55" y="5203489"/>
            <a:ext cx="742951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Line 87"/>
          <p:cNvSpPr>
            <a:spLocks noChangeShapeType="1"/>
          </p:cNvSpPr>
          <p:nvPr/>
        </p:nvSpPr>
        <p:spPr bwMode="auto">
          <a:xfrm flipV="1">
            <a:off x="7595441" y="4539911"/>
            <a:ext cx="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73" name="Text Box 84"/>
          <p:cNvSpPr txBox="1">
            <a:spLocks noChangeArrowheads="1"/>
          </p:cNvSpPr>
          <p:nvPr/>
        </p:nvSpPr>
        <p:spPr bwMode="auto">
          <a:xfrm>
            <a:off x="7244564" y="5811500"/>
            <a:ext cx="887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SESAR Multiple Simulation/ Validation</a:t>
            </a:r>
          </a:p>
        </p:txBody>
      </p:sp>
      <p:pic>
        <p:nvPicPr>
          <p:cNvPr id="74" name="Picture 6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867" y="2041189"/>
            <a:ext cx="641351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6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416" y="5186027"/>
            <a:ext cx="5175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 Box 70"/>
          <p:cNvSpPr txBox="1">
            <a:spLocks noChangeArrowheads="1"/>
          </p:cNvSpPr>
          <p:nvPr/>
        </p:nvSpPr>
        <p:spPr bwMode="auto">
          <a:xfrm>
            <a:off x="7928817" y="5794039"/>
            <a:ext cx="9731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Contract</a:t>
            </a:r>
            <a:br>
              <a:rPr lang="en-US" altLang="en-US" sz="900" dirty="0"/>
            </a:br>
            <a:r>
              <a:rPr lang="en-US" altLang="en-US" sz="900" dirty="0"/>
              <a:t>remote</a:t>
            </a:r>
            <a:br>
              <a:rPr lang="en-US" altLang="en-US" sz="900" dirty="0"/>
            </a:br>
            <a:r>
              <a:rPr lang="en-US" altLang="en-US" sz="900" dirty="0"/>
              <a:t>RWY</a:t>
            </a:r>
            <a:br>
              <a:rPr lang="en-US" altLang="en-US" sz="900" dirty="0"/>
            </a:br>
            <a:r>
              <a:rPr lang="en-US" altLang="en-US" sz="900" dirty="0"/>
              <a:t>Schiphol</a:t>
            </a:r>
          </a:p>
        </p:txBody>
      </p:sp>
      <p:sp>
        <p:nvSpPr>
          <p:cNvPr id="77" name="Line 85"/>
          <p:cNvSpPr>
            <a:spLocks noChangeShapeType="1"/>
          </p:cNvSpPr>
          <p:nvPr/>
        </p:nvSpPr>
        <p:spPr bwMode="auto">
          <a:xfrm>
            <a:off x="8856663" y="3285787"/>
            <a:ext cx="0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78" name="Line 87"/>
          <p:cNvSpPr>
            <a:spLocks noChangeShapeType="1"/>
          </p:cNvSpPr>
          <p:nvPr/>
        </p:nvSpPr>
        <p:spPr bwMode="auto">
          <a:xfrm flipV="1">
            <a:off x="8397129" y="4551027"/>
            <a:ext cx="0" cy="598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79" name="Text Box 84"/>
          <p:cNvSpPr txBox="1">
            <a:spLocks noChangeArrowheads="1"/>
          </p:cNvSpPr>
          <p:nvPr/>
        </p:nvSpPr>
        <p:spPr bwMode="auto">
          <a:xfrm>
            <a:off x="8293991" y="2612687"/>
            <a:ext cx="104289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Approved</a:t>
            </a:r>
            <a:br>
              <a:rPr lang="en-US" altLang="en-US" sz="900" dirty="0"/>
            </a:br>
            <a:r>
              <a:rPr lang="en-US" altLang="en-US" sz="900" dirty="0"/>
              <a:t>for operational use</a:t>
            </a: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416" y="2018963"/>
            <a:ext cx="65881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 Box 70"/>
          <p:cNvSpPr txBox="1">
            <a:spLocks noChangeArrowheads="1"/>
          </p:cNvSpPr>
          <p:nvPr/>
        </p:nvSpPr>
        <p:spPr bwMode="auto">
          <a:xfrm>
            <a:off x="8908955" y="5805149"/>
            <a:ext cx="78863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Full operations 21st of April</a:t>
            </a:r>
          </a:p>
        </p:txBody>
      </p:sp>
      <p:sp>
        <p:nvSpPr>
          <p:cNvPr id="82" name="Text Box 13"/>
          <p:cNvSpPr txBox="1">
            <a:spLocks noChangeArrowheads="1"/>
          </p:cNvSpPr>
          <p:nvPr/>
        </p:nvSpPr>
        <p:spPr bwMode="auto">
          <a:xfrm>
            <a:off x="8910600" y="4014449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2015</a:t>
            </a:r>
          </a:p>
        </p:txBody>
      </p:sp>
      <p:sp>
        <p:nvSpPr>
          <p:cNvPr id="84" name="Text Box 84"/>
          <p:cNvSpPr txBox="1">
            <a:spLocks noChangeArrowheads="1"/>
          </p:cNvSpPr>
          <p:nvPr/>
        </p:nvSpPr>
        <p:spPr bwMode="auto">
          <a:xfrm>
            <a:off x="9189245" y="2608183"/>
            <a:ext cx="8651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IAA Contract</a:t>
            </a:r>
          </a:p>
        </p:txBody>
      </p:sp>
      <p:pic>
        <p:nvPicPr>
          <p:cNvPr id="86" name="Picture Placeholder 3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23393" r="27005" b="24085"/>
          <a:stretch/>
        </p:blipFill>
        <p:spPr>
          <a:xfrm>
            <a:off x="8917242" y="5267543"/>
            <a:ext cx="780351" cy="460848"/>
          </a:xfrm>
          <a:prstGeom prst="rect">
            <a:avLst/>
          </a:prstGeom>
        </p:spPr>
      </p:pic>
      <p:pic>
        <p:nvPicPr>
          <p:cNvPr id="2050" name="Picture 2" descr="\\corp.saab.se\proj\M\Vxo3\Business\Marketing &amp; Sales\Pictures &amp; Video\Irland\IMG_0004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092" y="2055477"/>
            <a:ext cx="704915" cy="5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Line 85"/>
          <p:cNvSpPr>
            <a:spLocks noChangeShapeType="1"/>
          </p:cNvSpPr>
          <p:nvPr/>
        </p:nvSpPr>
        <p:spPr bwMode="auto">
          <a:xfrm>
            <a:off x="9591003" y="3274675"/>
            <a:ext cx="0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89" name="Line 87"/>
          <p:cNvSpPr>
            <a:spLocks noChangeShapeType="1"/>
          </p:cNvSpPr>
          <p:nvPr/>
        </p:nvSpPr>
        <p:spPr bwMode="auto">
          <a:xfrm flipV="1">
            <a:off x="10114093" y="4572919"/>
            <a:ext cx="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90" name="Text Box 84"/>
          <p:cNvSpPr txBox="1">
            <a:spLocks noChangeArrowheads="1"/>
          </p:cNvSpPr>
          <p:nvPr/>
        </p:nvSpPr>
        <p:spPr bwMode="auto">
          <a:xfrm>
            <a:off x="9742377" y="5782148"/>
            <a:ext cx="8483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Leesburg Virginia validations</a:t>
            </a:r>
          </a:p>
        </p:txBody>
      </p:sp>
      <p:sp>
        <p:nvSpPr>
          <p:cNvPr id="91" name="Text Box 13"/>
          <p:cNvSpPr txBox="1">
            <a:spLocks noChangeArrowheads="1"/>
          </p:cNvSpPr>
          <p:nvPr/>
        </p:nvSpPr>
        <p:spPr bwMode="auto">
          <a:xfrm>
            <a:off x="9796425" y="4010072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2016</a:t>
            </a:r>
          </a:p>
        </p:txBody>
      </p:sp>
      <p:pic>
        <p:nvPicPr>
          <p:cNvPr id="2051" name="Picture 3" descr="\\corp.saab.se\proj\M\Vxo3\Business\Marketing &amp; Sales\Pictures &amp; Video\Leesburg\Panorama_Leesburg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565" y="5301914"/>
            <a:ext cx="754283" cy="41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67665" y="1584307"/>
            <a:ext cx="1167841" cy="24301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6" name="Oval 95"/>
          <p:cNvSpPr/>
          <p:nvPr/>
        </p:nvSpPr>
        <p:spPr>
          <a:xfrm>
            <a:off x="5953968" y="4348033"/>
            <a:ext cx="833437" cy="23398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7" name="Oval 96"/>
          <p:cNvSpPr/>
          <p:nvPr/>
        </p:nvSpPr>
        <p:spPr>
          <a:xfrm>
            <a:off x="4396629" y="4358938"/>
            <a:ext cx="1010907" cy="221732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0" name="Text Box 82"/>
          <p:cNvSpPr txBox="1">
            <a:spLocks noChangeArrowheads="1"/>
          </p:cNvSpPr>
          <p:nvPr/>
        </p:nvSpPr>
        <p:spPr bwMode="auto">
          <a:xfrm>
            <a:off x="4442669" y="5809912"/>
            <a:ext cx="9366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Delivery of 1st operational </a:t>
            </a:r>
            <a:br>
              <a:rPr lang="en-US" altLang="en-US" sz="900" dirty="0"/>
            </a:br>
            <a:r>
              <a:rPr lang="en-US" altLang="en-US" sz="900" dirty="0"/>
              <a:t>r-TWR system</a:t>
            </a:r>
          </a:p>
        </p:txBody>
      </p:sp>
      <p:sp>
        <p:nvSpPr>
          <p:cNvPr id="98" name="Oval 97"/>
          <p:cNvSpPr/>
          <p:nvPr/>
        </p:nvSpPr>
        <p:spPr>
          <a:xfrm>
            <a:off x="8430420" y="1757063"/>
            <a:ext cx="833437" cy="23398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4" name="Oval 93"/>
          <p:cNvSpPr/>
          <p:nvPr/>
        </p:nvSpPr>
        <p:spPr>
          <a:xfrm>
            <a:off x="8825797" y="4336752"/>
            <a:ext cx="947247" cy="22395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5" name="Text Box 13"/>
          <p:cNvSpPr txBox="1">
            <a:spLocks noChangeArrowheads="1"/>
          </p:cNvSpPr>
          <p:nvPr/>
        </p:nvSpPr>
        <p:spPr bwMode="auto">
          <a:xfrm>
            <a:off x="10610805" y="4014448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2017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456" y="2050132"/>
            <a:ext cx="781536" cy="526043"/>
          </a:xfrm>
          <a:prstGeom prst="rect">
            <a:avLst/>
          </a:prstGeom>
        </p:spPr>
      </p:pic>
      <p:sp>
        <p:nvSpPr>
          <p:cNvPr id="100" name="Line 85"/>
          <p:cNvSpPr>
            <a:spLocks noChangeShapeType="1"/>
          </p:cNvSpPr>
          <p:nvPr/>
        </p:nvSpPr>
        <p:spPr bwMode="auto">
          <a:xfrm>
            <a:off x="11069991" y="3252450"/>
            <a:ext cx="0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101" name="Text Box 84"/>
          <p:cNvSpPr txBox="1">
            <a:spLocks noChangeArrowheads="1"/>
          </p:cNvSpPr>
          <p:nvPr/>
        </p:nvSpPr>
        <p:spPr bwMode="auto">
          <a:xfrm>
            <a:off x="10625049" y="2559311"/>
            <a:ext cx="78794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London City Airport Contract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591" y="5194742"/>
            <a:ext cx="652749" cy="624697"/>
          </a:xfrm>
          <a:prstGeom prst="rect">
            <a:avLst/>
          </a:prstGeom>
        </p:spPr>
      </p:pic>
      <p:sp>
        <p:nvSpPr>
          <p:cNvPr id="102" name="Text Box 84"/>
          <p:cNvSpPr txBox="1">
            <a:spLocks noChangeArrowheads="1"/>
          </p:cNvSpPr>
          <p:nvPr/>
        </p:nvSpPr>
        <p:spPr bwMode="auto">
          <a:xfrm>
            <a:off x="10689297" y="5771576"/>
            <a:ext cx="9376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Amendments to Annex 11 and Doc 4444</a:t>
            </a:r>
          </a:p>
        </p:txBody>
      </p:sp>
      <p:sp>
        <p:nvSpPr>
          <p:cNvPr id="103" name="Line 87"/>
          <p:cNvSpPr>
            <a:spLocks noChangeShapeType="1"/>
          </p:cNvSpPr>
          <p:nvPr/>
        </p:nvSpPr>
        <p:spPr bwMode="auto">
          <a:xfrm flipV="1">
            <a:off x="11202963" y="4572919"/>
            <a:ext cx="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104" name="Line 87"/>
          <p:cNvSpPr>
            <a:spLocks noChangeShapeType="1"/>
          </p:cNvSpPr>
          <p:nvPr/>
        </p:nvSpPr>
        <p:spPr bwMode="auto">
          <a:xfrm flipV="1">
            <a:off x="9277309" y="4555787"/>
            <a:ext cx="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/>
          </a:p>
        </p:txBody>
      </p:sp>
      <p:sp>
        <p:nvSpPr>
          <p:cNvPr id="105" name="Oval 104"/>
          <p:cNvSpPr/>
          <p:nvPr/>
        </p:nvSpPr>
        <p:spPr>
          <a:xfrm>
            <a:off x="10643447" y="4358764"/>
            <a:ext cx="1034936" cy="22395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06" name="Text Box 84"/>
          <p:cNvSpPr txBox="1">
            <a:spLocks noChangeArrowheads="1"/>
          </p:cNvSpPr>
          <p:nvPr/>
        </p:nvSpPr>
        <p:spPr bwMode="auto">
          <a:xfrm>
            <a:off x="9849216" y="2556137"/>
            <a:ext cx="78794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/>
              <a:t>2nd airport in operation in Sweden</a:t>
            </a:r>
          </a:p>
        </p:txBody>
      </p:sp>
      <p:cxnSp>
        <p:nvCxnSpPr>
          <p:cNvPr id="2049" name="Vinklad  2048"/>
          <p:cNvCxnSpPr/>
          <p:nvPr/>
        </p:nvCxnSpPr>
        <p:spPr>
          <a:xfrm rot="16200000" flipH="1">
            <a:off x="10124783" y="3346615"/>
            <a:ext cx="650517" cy="42480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 Box 84"/>
          <p:cNvSpPr txBox="1">
            <a:spLocks noChangeArrowheads="1"/>
          </p:cNvSpPr>
          <p:nvPr/>
        </p:nvSpPr>
        <p:spPr bwMode="auto">
          <a:xfrm>
            <a:off x="11365207" y="2579350"/>
            <a:ext cx="78794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 err="1"/>
              <a:t>Cranfield</a:t>
            </a:r>
            <a:r>
              <a:rPr lang="en-US" altLang="en-US" sz="900" dirty="0"/>
              <a:t> (UK) Contract</a:t>
            </a:r>
          </a:p>
        </p:txBody>
      </p:sp>
      <p:cxnSp>
        <p:nvCxnSpPr>
          <p:cNvPr id="109" name="Vinklad  108"/>
          <p:cNvCxnSpPr/>
          <p:nvPr/>
        </p:nvCxnSpPr>
        <p:spPr>
          <a:xfrm rot="5400000">
            <a:off x="11267828" y="3411177"/>
            <a:ext cx="640005" cy="33159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Bildobjekt 2055"/>
          <p:cNvPicPr>
            <a:picLocks noChangeAspect="1"/>
          </p:cNvPicPr>
          <p:nvPr/>
        </p:nvPicPr>
        <p:blipFill rotWithShape="1">
          <a:blip r:embed="rId30"/>
          <a:srcRect l="33186" r="5181"/>
          <a:stretch/>
        </p:blipFill>
        <p:spPr>
          <a:xfrm>
            <a:off x="11471072" y="2049861"/>
            <a:ext cx="624000" cy="523123"/>
          </a:xfrm>
          <a:prstGeom prst="rect">
            <a:avLst/>
          </a:prstGeom>
        </p:spPr>
      </p:pic>
      <p:pic>
        <p:nvPicPr>
          <p:cNvPr id="2057" name="Bildobjekt 2056"/>
          <p:cNvPicPr>
            <a:picLocks noChangeAspect="1"/>
          </p:cNvPicPr>
          <p:nvPr/>
        </p:nvPicPr>
        <p:blipFill rotWithShape="1">
          <a:blip r:embed="rId31"/>
          <a:srcRect l="17207" r="19325"/>
          <a:stretch/>
        </p:blipFill>
        <p:spPr>
          <a:xfrm>
            <a:off x="9975767" y="2043473"/>
            <a:ext cx="624000" cy="555705"/>
          </a:xfrm>
          <a:prstGeom prst="rect">
            <a:avLst/>
          </a:prstGeom>
        </p:spPr>
      </p:pic>
      <p:sp>
        <p:nvSpPr>
          <p:cNvPr id="110" name="Text Box 13"/>
          <p:cNvSpPr txBox="1">
            <a:spLocks noChangeArrowheads="1"/>
          </p:cNvSpPr>
          <p:nvPr/>
        </p:nvSpPr>
        <p:spPr bwMode="auto">
          <a:xfrm>
            <a:off x="11326888" y="4008543"/>
            <a:ext cx="73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2018</a:t>
            </a:r>
          </a:p>
        </p:txBody>
      </p:sp>
      <p:sp>
        <p:nvSpPr>
          <p:cNvPr id="111" name="Title 5"/>
          <p:cNvSpPr txBox="1">
            <a:spLocks/>
          </p:cNvSpPr>
          <p:nvPr/>
        </p:nvSpPr>
        <p:spPr>
          <a:xfrm>
            <a:off x="182796" y="120435"/>
            <a:ext cx="11620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´Change </a:t>
            </a:r>
            <a:r>
              <a:rPr lang="sv-SE" dirty="0" err="1" smtClean="0"/>
              <a:t>takes</a:t>
            </a:r>
            <a:r>
              <a:rPr lang="sv-SE" dirty="0" smtClean="0"/>
              <a:t> </a:t>
            </a:r>
            <a:r>
              <a:rPr lang="sv-SE" dirty="0" err="1" smtClean="0"/>
              <a:t>time</a:t>
            </a:r>
            <a:r>
              <a:rPr lang="sv-SE" dirty="0" smtClean="0"/>
              <a:t> and </a:t>
            </a:r>
            <a:r>
              <a:rPr lang="sv-SE" dirty="0" err="1" smtClean="0"/>
              <a:t>persistance</a:t>
            </a:r>
            <a:r>
              <a:rPr lang="sv-SE" dirty="0" smtClean="0"/>
              <a:t>…..</a:t>
            </a:r>
            <a:endParaRPr lang="sv-SE" dirty="0"/>
          </a:p>
        </p:txBody>
      </p:sp>
      <p:pic>
        <p:nvPicPr>
          <p:cNvPr id="2052" name="Picture 205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467100" y="623887"/>
            <a:ext cx="525780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74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6" grpId="0" animBg="1"/>
      <p:bldP spid="97" grpId="0" animBg="1"/>
      <p:bldP spid="98" grpId="0" animBg="1"/>
      <p:bldP spid="94" grpId="0" animBg="1"/>
      <p:bldP spid="10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149" y="2790979"/>
            <a:ext cx="3723555" cy="2024804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24" name="Straight Arrow Connector 23"/>
          <p:cNvCxnSpPr/>
          <p:nvPr/>
        </p:nvCxnSpPr>
        <p:spPr>
          <a:xfrm flipV="1">
            <a:off x="6275339" y="1373067"/>
            <a:ext cx="3769018" cy="207234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64" y="-29598"/>
            <a:ext cx="10515600" cy="1325563"/>
          </a:xfrm>
        </p:spPr>
        <p:txBody>
          <a:bodyPr/>
          <a:lstStyle/>
          <a:p>
            <a:r>
              <a:rPr lang="en-US" dirty="0" smtClean="0"/>
              <a:t>Saab r-TWR product family road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2D930-DB44-4942-904E-E6F11B0F3050}" type="slidenum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11853" y="3445411"/>
            <a:ext cx="1763486" cy="95358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 TWR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RWY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06528" y="2327629"/>
            <a:ext cx="1763486" cy="95358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Complex Airports 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4264" y="1359419"/>
            <a:ext cx="1314362" cy="5220089"/>
            <a:chOff x="204263" y="1359419"/>
            <a:chExt cx="1888007" cy="5220089"/>
          </a:xfrm>
        </p:grpSpPr>
        <p:sp>
          <p:nvSpPr>
            <p:cNvPr id="14" name="Pentagon 13"/>
            <p:cNvSpPr/>
            <p:nvPr/>
          </p:nvSpPr>
          <p:spPr>
            <a:xfrm>
              <a:off x="204263" y="1359419"/>
              <a:ext cx="1888007" cy="785543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Functionality</a:t>
              </a:r>
              <a:endParaRPr kumimoji="0" lang="en-US" sz="11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>
              <a:off x="214530" y="2228984"/>
              <a:ext cx="1877740" cy="785543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Certification</a:t>
              </a:r>
              <a:endParaRPr kumimoji="0" lang="en-US" sz="11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Pentagon 15"/>
            <p:cNvSpPr/>
            <p:nvPr/>
          </p:nvSpPr>
          <p:spPr>
            <a:xfrm>
              <a:off x="214530" y="3122788"/>
              <a:ext cx="1877740" cy="785543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Software</a:t>
              </a:r>
              <a:endParaRPr kumimoji="0" lang="en-US" sz="11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Pentagon 16"/>
            <p:cNvSpPr/>
            <p:nvPr/>
          </p:nvSpPr>
          <p:spPr>
            <a:xfrm>
              <a:off x="214530" y="4016592"/>
              <a:ext cx="1877740" cy="785543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Hardware</a:t>
              </a:r>
              <a:endParaRPr kumimoji="0" lang="en-US" sz="11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Pentagon 17"/>
            <p:cNvSpPr/>
            <p:nvPr/>
          </p:nvSpPr>
          <p:spPr>
            <a:xfrm>
              <a:off x="214530" y="4910396"/>
              <a:ext cx="1877740" cy="785543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Maintanabiity</a:t>
              </a:r>
              <a:endParaRPr kumimoji="0" lang="en-US" sz="11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>
              <a:off x="214530" y="5793965"/>
              <a:ext cx="1877740" cy="785543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R&amp;D</a:t>
              </a:r>
              <a:endParaRPr kumimoji="0" lang="en-US" sz="11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288271" y="3661149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Building on a Swedish, EU, US, UK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Certifications – standard</a:t>
            </a:r>
            <a:r>
              <a:rPr kumimoji="0" lang="en-US" sz="18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product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086308" y="4386513"/>
            <a:ext cx="3824092" cy="22066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086308" y="4548048"/>
            <a:ext cx="1763486" cy="953589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Ramp towers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805796" y="4357990"/>
            <a:ext cx="2771367" cy="23455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1853862" y="1222678"/>
            <a:ext cx="2704190" cy="22227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858290" y="1359419"/>
            <a:ext cx="1763486" cy="841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Off-Shore – special</a:t>
            </a:r>
            <a:r>
              <a:rPr kumimoji="0" lang="en-US" sz="1800" b="0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adaptations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46639" y="3165433"/>
            <a:ext cx="3511076" cy="1581559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021" y="5137756"/>
            <a:ext cx="2838753" cy="17155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Rounded Rectangle 10"/>
          <p:cNvSpPr/>
          <p:nvPr/>
        </p:nvSpPr>
        <p:spPr>
          <a:xfrm>
            <a:off x="8006547" y="5532408"/>
            <a:ext cx="1763486" cy="953589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</a:t>
            </a:r>
            <a:r>
              <a:rPr kumimoji="0" lang="en-US" sz="1800" b="0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Airport integration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016" y="5151404"/>
            <a:ext cx="1847767" cy="16964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ounded Rectangle 8"/>
          <p:cNvSpPr/>
          <p:nvPr/>
        </p:nvSpPr>
        <p:spPr>
          <a:xfrm>
            <a:off x="2945472" y="4525861"/>
            <a:ext cx="1763486" cy="953589"/>
          </a:xfrm>
          <a:prstGeom prst="roundRect">
            <a:avLst/>
          </a:prstGeom>
          <a:solidFill>
            <a:srgbClr val="0074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Military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adaptations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46163" y="5628498"/>
            <a:ext cx="1763486" cy="953589"/>
          </a:xfrm>
          <a:prstGeom prst="roundRect">
            <a:avLst/>
          </a:prstGeom>
          <a:solidFill>
            <a:srgbClr val="0074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Mobile/ tactical </a:t>
            </a:r>
            <a:r>
              <a:rPr kumimoji="0" lang="en-US" sz="1800" b="0" i="0" u="none" strike="noStrike" kern="1200" cap="none" spc="0" normalizeH="0" baseline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deployement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199" y="1498641"/>
            <a:ext cx="1988134" cy="11667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ounded Rectangle 7"/>
          <p:cNvSpPr/>
          <p:nvPr/>
        </p:nvSpPr>
        <p:spPr>
          <a:xfrm>
            <a:off x="2763370" y="2364961"/>
            <a:ext cx="1763486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AFIS – light versions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7493" y="89458"/>
            <a:ext cx="2609808" cy="20674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Rounded Rectangle 11"/>
          <p:cNvSpPr/>
          <p:nvPr/>
        </p:nvSpPr>
        <p:spPr>
          <a:xfrm>
            <a:off x="8173726" y="1373067"/>
            <a:ext cx="1763486" cy="95358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</a:t>
            </a:r>
            <a:r>
              <a:rPr kumimoji="0" lang="en-US" sz="1800" b="0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continuity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7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Saab r-TWR, a </a:t>
            </a:r>
            <a:r>
              <a:rPr lang="sv-SE" dirty="0" err="1" smtClean="0"/>
              <a:t>product</a:t>
            </a:r>
            <a:r>
              <a:rPr lang="sv-SE" dirty="0" smtClean="0"/>
              <a:t> not a </a:t>
            </a:r>
            <a:r>
              <a:rPr lang="sv-SE" dirty="0" err="1" smtClean="0"/>
              <a:t>project</a:t>
            </a:r>
            <a:r>
              <a:rPr lang="sv-SE" dirty="0" smtClean="0"/>
              <a:t> !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54458"/>
            <a:ext cx="7340601" cy="4507453"/>
          </a:xfrm>
        </p:spPr>
        <p:txBody>
          <a:bodyPr/>
          <a:lstStyle/>
          <a:p>
            <a:r>
              <a:rPr lang="sv-SE" dirty="0" smtClean="0"/>
              <a:t>Second generation </a:t>
            </a:r>
            <a:r>
              <a:rPr lang="sv-SE" dirty="0" err="1" smtClean="0"/>
              <a:t>of</a:t>
            </a:r>
            <a:r>
              <a:rPr lang="sv-SE" dirty="0" smtClean="0"/>
              <a:t> Saab r-TWR system </a:t>
            </a:r>
            <a:r>
              <a:rPr lang="sv-SE" dirty="0" err="1" smtClean="0"/>
              <a:t>based</a:t>
            </a:r>
            <a:r>
              <a:rPr lang="sv-SE" dirty="0" smtClean="0"/>
              <a:t> on </a:t>
            </a:r>
            <a:br>
              <a:rPr lang="sv-SE" dirty="0" smtClean="0"/>
            </a:br>
            <a:r>
              <a:rPr lang="sv-SE" dirty="0" err="1" smtClean="0"/>
              <a:t>operational</a:t>
            </a:r>
            <a:r>
              <a:rPr lang="sv-SE" dirty="0" smtClean="0"/>
              <a:t> </a:t>
            </a:r>
            <a:r>
              <a:rPr lang="sv-SE" dirty="0" err="1" smtClean="0"/>
              <a:t>experience</a:t>
            </a:r>
            <a:endParaRPr lang="sv-SE" dirty="0" smtClean="0"/>
          </a:p>
          <a:p>
            <a:pPr lvl="1"/>
            <a:r>
              <a:rPr lang="sv-SE" dirty="0" err="1" smtClean="0"/>
              <a:t>Enhanced</a:t>
            </a:r>
            <a:r>
              <a:rPr lang="sv-SE" dirty="0" smtClean="0"/>
              <a:t> </a:t>
            </a:r>
            <a:r>
              <a:rPr lang="sv-SE" dirty="0" err="1" smtClean="0"/>
              <a:t>weather</a:t>
            </a:r>
            <a:r>
              <a:rPr lang="sv-SE" dirty="0" smtClean="0"/>
              <a:t> </a:t>
            </a:r>
            <a:r>
              <a:rPr lang="sv-SE" dirty="0" err="1" smtClean="0"/>
              <a:t>environmental</a:t>
            </a:r>
            <a:r>
              <a:rPr lang="sv-SE" dirty="0" smtClean="0"/>
              <a:t> </a:t>
            </a:r>
            <a:r>
              <a:rPr lang="sv-SE" dirty="0" err="1" smtClean="0"/>
              <a:t>protection</a:t>
            </a:r>
            <a:endParaRPr lang="sv-SE" dirty="0" smtClean="0"/>
          </a:p>
          <a:p>
            <a:pPr lvl="1"/>
            <a:r>
              <a:rPr lang="sv-SE" dirty="0" err="1" smtClean="0"/>
              <a:t>Simplified</a:t>
            </a:r>
            <a:r>
              <a:rPr lang="sv-SE" dirty="0" smtClean="0"/>
              <a:t> and </a:t>
            </a:r>
            <a:r>
              <a:rPr lang="sv-SE" dirty="0" err="1" smtClean="0"/>
              <a:t>reduced</a:t>
            </a:r>
            <a:r>
              <a:rPr lang="sv-SE" dirty="0" smtClean="0"/>
              <a:t> </a:t>
            </a:r>
            <a:r>
              <a:rPr lang="sv-SE" dirty="0" err="1" smtClean="0"/>
              <a:t>maintenance</a:t>
            </a:r>
            <a:r>
              <a:rPr lang="sv-SE" dirty="0" smtClean="0"/>
              <a:t> </a:t>
            </a:r>
            <a:r>
              <a:rPr lang="sv-SE" dirty="0" err="1" smtClean="0"/>
              <a:t>costs</a:t>
            </a:r>
            <a:r>
              <a:rPr lang="sv-SE" dirty="0" smtClean="0"/>
              <a:t> – </a:t>
            </a:r>
            <a:r>
              <a:rPr lang="sv-SE" dirty="0" err="1" smtClean="0"/>
              <a:t>lower</a:t>
            </a:r>
            <a:r>
              <a:rPr lang="sv-SE" dirty="0" smtClean="0"/>
              <a:t> LCC</a:t>
            </a:r>
          </a:p>
          <a:p>
            <a:pPr lvl="1"/>
            <a:r>
              <a:rPr lang="sv-SE" dirty="0" err="1" smtClean="0"/>
              <a:t>Enhanced</a:t>
            </a:r>
            <a:r>
              <a:rPr lang="sv-SE" dirty="0" smtClean="0"/>
              <a:t> HMI for </a:t>
            </a:r>
            <a:r>
              <a:rPr lang="sv-SE" dirty="0" err="1" smtClean="0"/>
              <a:t>ATCO’s</a:t>
            </a:r>
            <a:r>
              <a:rPr lang="sv-SE" dirty="0" smtClean="0"/>
              <a:t> – interface on the panorama </a:t>
            </a:r>
            <a:r>
              <a:rPr lang="sv-SE" dirty="0" err="1" smtClean="0"/>
              <a:t>screens</a:t>
            </a:r>
            <a:endParaRPr lang="sv-SE" dirty="0" smtClean="0"/>
          </a:p>
          <a:p>
            <a:pPr lvl="1"/>
            <a:r>
              <a:rPr lang="sv-SE" dirty="0" err="1" smtClean="0"/>
              <a:t>Safety</a:t>
            </a:r>
            <a:r>
              <a:rPr lang="sv-SE" dirty="0" smtClean="0"/>
              <a:t> features</a:t>
            </a:r>
          </a:p>
          <a:p>
            <a:r>
              <a:rPr lang="sv-SE" dirty="0" err="1" smtClean="0"/>
              <a:t>Integrated</a:t>
            </a:r>
            <a:r>
              <a:rPr lang="sv-SE" dirty="0" smtClean="0"/>
              <a:t> Simulation and </a:t>
            </a:r>
            <a:r>
              <a:rPr lang="sv-SE" dirty="0" err="1" smtClean="0"/>
              <a:t>Training</a:t>
            </a:r>
            <a:r>
              <a:rPr lang="sv-SE" dirty="0" smtClean="0"/>
              <a:t> </a:t>
            </a:r>
            <a:r>
              <a:rPr lang="sv-SE" dirty="0" err="1" smtClean="0"/>
              <a:t>concept</a:t>
            </a:r>
            <a:endParaRPr lang="sv-SE" dirty="0" smtClean="0"/>
          </a:p>
          <a:p>
            <a:r>
              <a:rPr lang="sv-SE" dirty="0" err="1" smtClean="0"/>
              <a:t>Improved</a:t>
            </a:r>
            <a:r>
              <a:rPr lang="sv-SE" dirty="0" smtClean="0"/>
              <a:t> </a:t>
            </a:r>
            <a:r>
              <a:rPr lang="sv-SE" dirty="0" err="1" smtClean="0"/>
              <a:t>production</a:t>
            </a:r>
            <a:r>
              <a:rPr lang="sv-SE" dirty="0" smtClean="0"/>
              <a:t> and ”</a:t>
            </a:r>
            <a:r>
              <a:rPr lang="sv-SE" dirty="0" err="1" smtClean="0"/>
              <a:t>transition</a:t>
            </a:r>
            <a:r>
              <a:rPr lang="sv-SE" dirty="0" smtClean="0"/>
              <a:t> </a:t>
            </a:r>
            <a:r>
              <a:rPr lang="sv-SE" dirty="0" err="1" smtClean="0"/>
              <a:t>into</a:t>
            </a:r>
            <a:r>
              <a:rPr lang="sv-SE" dirty="0" smtClean="0"/>
              <a:t> service” </a:t>
            </a:r>
            <a:r>
              <a:rPr lang="sv-SE" dirty="0" err="1" smtClean="0"/>
              <a:t>processes</a:t>
            </a:r>
            <a:endParaRPr lang="sv-SE" dirty="0" smtClean="0"/>
          </a:p>
          <a:p>
            <a:r>
              <a:rPr lang="sv-SE" dirty="0" smtClean="0"/>
              <a:t>New </a:t>
            </a:r>
            <a:r>
              <a:rPr lang="sv-SE" dirty="0" err="1" smtClean="0"/>
              <a:t>production</a:t>
            </a:r>
            <a:r>
              <a:rPr lang="sv-SE" dirty="0" smtClean="0"/>
              <a:t> and </a:t>
            </a:r>
            <a:r>
              <a:rPr lang="sv-SE" dirty="0" err="1" smtClean="0"/>
              <a:t>testing</a:t>
            </a:r>
            <a:r>
              <a:rPr lang="sv-SE" dirty="0" smtClean="0"/>
              <a:t> </a:t>
            </a:r>
            <a:r>
              <a:rPr lang="sv-SE" dirty="0" err="1" smtClean="0"/>
              <a:t>facilities</a:t>
            </a:r>
            <a:endParaRPr lang="sv-SE" dirty="0" smtClean="0"/>
          </a:p>
          <a:p>
            <a:r>
              <a:rPr lang="sv-SE" dirty="0" err="1" smtClean="0"/>
              <a:t>Qualified</a:t>
            </a:r>
            <a:r>
              <a:rPr lang="sv-SE" dirty="0" smtClean="0"/>
              <a:t> experts for all </a:t>
            </a:r>
            <a:r>
              <a:rPr lang="sv-SE" dirty="0" err="1" smtClean="0"/>
              <a:t>phases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implementation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B53C-2731-4E67-8E49-4CF95A4047A8}" type="slidenum">
              <a:rPr lang="sv-SE" smtClean="0"/>
              <a:pPr/>
              <a:t>17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240" y="1454459"/>
            <a:ext cx="3291960" cy="45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ight Arrow 50"/>
          <p:cNvSpPr/>
          <p:nvPr/>
        </p:nvSpPr>
        <p:spPr>
          <a:xfrm>
            <a:off x="8294934" y="2071593"/>
            <a:ext cx="1622247" cy="45312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62" y="-11207"/>
            <a:ext cx="1191259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Saab r-TWR – strategic road map supporting operational evolution</a:t>
            </a:r>
            <a:endParaRPr lang="en-US" sz="36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22367" y="4901834"/>
            <a:ext cx="101867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8605" y="505773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RTC Sundsvall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PILOT airports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8605" y="136298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R.TWR 1.0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91591" y="133058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R.TWR 2.0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81274" y="77733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R.TWR 3.0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09905" y="505773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RTC Stockholm/</a:t>
            </a:r>
            <a:br>
              <a:rPr lang="en-US" sz="1400" b="1" dirty="0" smtClean="0"/>
            </a:br>
            <a:r>
              <a:rPr lang="en-US" sz="1400" b="1" dirty="0" smtClean="0"/>
              <a:t>Schiphol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Centre operations</a:t>
            </a:r>
            <a:endParaRPr lang="en-US" sz="1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358605" y="4089034"/>
            <a:ext cx="2778295" cy="3429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Offered to market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405" y="455433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2011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720805" y="455433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2015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701336" y="455433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2020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768908" y="452983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2025</a:t>
            </a:r>
            <a:endParaRPr lang="en-US" sz="14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3410105" y="4082464"/>
            <a:ext cx="3511395" cy="3429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Offered to market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3926" y="5011535"/>
            <a:ext cx="132435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Other centers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/>
              <a:t>a</a:t>
            </a:r>
            <a:r>
              <a:rPr lang="en-US" sz="1400" b="1" dirty="0" smtClean="0"/>
              <a:t>nd a variety of</a:t>
            </a:r>
            <a:br>
              <a:rPr lang="en-US" sz="1400" b="1" dirty="0" smtClean="0"/>
            </a:br>
            <a:r>
              <a:rPr lang="en-US" sz="1400" b="1" dirty="0" smtClean="0"/>
              <a:t>civ/ Mil airports and users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22405" y="339228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067169" y="1742106"/>
            <a:ext cx="1360907" cy="17007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New Camera chain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New HMI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Centre architecture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Tracking / MAC/ C-APP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Simulator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Radar labels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077646" y="1195386"/>
            <a:ext cx="1372268" cy="19450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Flexible / scalable HMI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Reduced HW units/ footprint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Improved maintenance procedures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Improved IT-security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Centre tools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VCS integration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12140" y="1690316"/>
            <a:ext cx="1360907" cy="17007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360 degree to /220 arc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Camera 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EFS, RDP, FDP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Alarms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Basic functions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04905" y="3582057"/>
            <a:ext cx="4191000" cy="38151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>
                <a:solidFill>
                  <a:srgbClr val="FF0000"/>
                </a:solidFill>
              </a:rPr>
              <a:t>Same basic operational concept </a:t>
            </a:r>
            <a:r>
              <a:rPr lang="en-US" sz="1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963310" y="1399972"/>
            <a:ext cx="1372268" cy="17007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smtClean="0">
                <a:solidFill>
                  <a:schemeClr val="tx1"/>
                </a:solidFill>
              </a:rPr>
              <a:t>Drone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smtClean="0">
                <a:solidFill>
                  <a:schemeClr val="tx1"/>
                </a:solidFill>
              </a:rPr>
              <a:t>ATM/ UTM/ UAM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smtClean="0">
                <a:solidFill>
                  <a:schemeClr val="tx1"/>
                </a:solidFill>
              </a:rPr>
              <a:t>Drone detection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smtClean="0">
                <a:solidFill>
                  <a:schemeClr val="tx1"/>
                </a:solidFill>
              </a:rPr>
              <a:t>AI adoption</a:t>
            </a:r>
            <a:endParaRPr lang="en-US" sz="1100" b="1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smtClean="0">
                <a:solidFill>
                  <a:schemeClr val="tx1"/>
                </a:solidFill>
              </a:rPr>
              <a:t>New sensor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6515" y="3633665"/>
            <a:ext cx="2217319" cy="3429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Offered to market  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07106" y="100458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R.TWR 4.0</a:t>
            </a:r>
            <a:endParaRPr lang="en-US" sz="1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0423939" y="4554334"/>
            <a:ext cx="914400" cy="90155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2028 +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7512753" y="3124133"/>
            <a:ext cx="4191000" cy="38151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>
                <a:solidFill>
                  <a:srgbClr val="FF0000"/>
                </a:solidFill>
              </a:rPr>
              <a:t>Expanded  operational concept </a:t>
            </a:r>
            <a:r>
              <a:rPr lang="en-US" sz="1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 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1673047" y="2277380"/>
            <a:ext cx="2394122" cy="45312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Oval 32"/>
          <p:cNvSpPr/>
          <p:nvPr/>
        </p:nvSpPr>
        <p:spPr>
          <a:xfrm>
            <a:off x="2021124" y="1609222"/>
            <a:ext cx="1744860" cy="1491496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 </a:t>
            </a:r>
            <a:endParaRPr lang="en-US" dirty="0"/>
          </a:p>
        </p:txBody>
      </p:sp>
      <p:sp>
        <p:nvSpPr>
          <p:cNvPr id="50" name="Right Arrow 49"/>
          <p:cNvSpPr/>
          <p:nvPr/>
        </p:nvSpPr>
        <p:spPr>
          <a:xfrm>
            <a:off x="5428075" y="2020890"/>
            <a:ext cx="1649571" cy="45312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ounded Rectangle 18"/>
          <p:cNvSpPr/>
          <p:nvPr/>
        </p:nvSpPr>
        <p:spPr>
          <a:xfrm>
            <a:off x="6656992" y="3615958"/>
            <a:ext cx="2938686" cy="3429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Offered to market 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484">
            <a:off x="8580066" y="977353"/>
            <a:ext cx="1788970" cy="105305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45617" y="1313604"/>
            <a:ext cx="2655674" cy="4858596"/>
          </a:xfrm>
          <a:prstGeom prst="roundRect">
            <a:avLst/>
          </a:prstGeom>
          <a:noFill/>
          <a:ln w="41275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69201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478" y="90420"/>
            <a:ext cx="10515600" cy="1325563"/>
          </a:xfrm>
        </p:spPr>
        <p:txBody>
          <a:bodyPr/>
          <a:lstStyle/>
          <a:p>
            <a:r>
              <a:rPr lang="sv-SE" dirty="0" smtClean="0"/>
              <a:t>Digital </a:t>
            </a:r>
            <a:r>
              <a:rPr lang="sv-SE" dirty="0" err="1" smtClean="0"/>
              <a:t>possibilities</a:t>
            </a:r>
            <a:r>
              <a:rPr lang="sv-SE" dirty="0" smtClean="0"/>
              <a:t>  - </a:t>
            </a:r>
            <a:r>
              <a:rPr lang="sv-SE" dirty="0" err="1" smtClean="0"/>
              <a:t>innovating</a:t>
            </a:r>
            <a:r>
              <a:rPr lang="sv-SE" dirty="0" smtClean="0"/>
              <a:t> the </a:t>
            </a:r>
            <a:r>
              <a:rPr lang="sv-SE" dirty="0" err="1" smtClean="0"/>
              <a:t>future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D930-DB44-4942-904E-E6F11B0F3050}" type="slidenum">
              <a:rPr lang="en-GB" noProof="0" smtClean="0"/>
              <a:pPr/>
              <a:t>19</a:t>
            </a:fld>
            <a:endParaRPr lang="en-GB" noProof="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1"/>
          <a:stretch/>
        </p:blipFill>
        <p:spPr bwMode="auto">
          <a:xfrm>
            <a:off x="7142341" y="1793577"/>
            <a:ext cx="471725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7" t="11545" b="34457"/>
          <a:stretch/>
        </p:blipFill>
        <p:spPr bwMode="auto">
          <a:xfrm>
            <a:off x="413451" y="1793580"/>
            <a:ext cx="2595562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R1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191" y="4123895"/>
            <a:ext cx="3296791" cy="230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5" y="4208996"/>
            <a:ext cx="4105234" cy="230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3451" y="4208996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Gap filler </a:t>
            </a:r>
            <a:r>
              <a:rPr lang="sv-SE" sz="1400" dirty="0" err="1" smtClean="0">
                <a:solidFill>
                  <a:schemeClr val="bg1"/>
                </a:solidFill>
              </a:rPr>
              <a:t>cameras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479" y="1820468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>
                <a:solidFill>
                  <a:schemeClr val="bg1"/>
                </a:solidFill>
              </a:rPr>
              <a:t>Local</a:t>
            </a:r>
            <a:r>
              <a:rPr lang="sv-SE" sz="1400" dirty="0" smtClean="0">
                <a:solidFill>
                  <a:schemeClr val="bg1"/>
                </a:solidFill>
              </a:rPr>
              <a:t> </a:t>
            </a:r>
            <a:r>
              <a:rPr lang="sv-SE" sz="1400" dirty="0" err="1" smtClean="0">
                <a:solidFill>
                  <a:schemeClr val="bg1"/>
                </a:solidFill>
              </a:rPr>
              <a:t>weather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2341" y="1793577"/>
            <a:ext cx="2450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>
                <a:solidFill>
                  <a:schemeClr val="bg1"/>
                </a:solidFill>
              </a:rPr>
              <a:t>Outline</a:t>
            </a:r>
            <a:r>
              <a:rPr lang="sv-SE" sz="1400" dirty="0" smtClean="0">
                <a:solidFill>
                  <a:schemeClr val="bg1"/>
                </a:solidFill>
              </a:rPr>
              <a:t> </a:t>
            </a:r>
            <a:r>
              <a:rPr lang="sv-SE" sz="1400" dirty="0" err="1" smtClean="0">
                <a:solidFill>
                  <a:schemeClr val="bg1"/>
                </a:solidFill>
              </a:rPr>
              <a:t>runway</a:t>
            </a:r>
            <a:r>
              <a:rPr lang="sv-SE" sz="1400" dirty="0" smtClean="0">
                <a:solidFill>
                  <a:schemeClr val="bg1"/>
                </a:solidFill>
              </a:rPr>
              <a:t>, </a:t>
            </a:r>
            <a:r>
              <a:rPr lang="sv-SE" sz="1400" dirty="0" err="1" smtClean="0">
                <a:solidFill>
                  <a:schemeClr val="bg1"/>
                </a:solidFill>
              </a:rPr>
              <a:t>taxiway</a:t>
            </a:r>
            <a:r>
              <a:rPr lang="sv-SE" sz="1400" dirty="0" smtClean="0">
                <a:solidFill>
                  <a:schemeClr val="bg1"/>
                </a:solidFill>
              </a:rPr>
              <a:t> etc.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21586" y="4187412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IR </a:t>
            </a:r>
            <a:r>
              <a:rPr lang="sv-SE" sz="1400" dirty="0" err="1" smtClean="0">
                <a:solidFill>
                  <a:schemeClr val="bg1"/>
                </a:solidFill>
              </a:rPr>
              <a:t>cameras</a:t>
            </a:r>
            <a:endParaRPr lang="sv-SE" sz="1400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30" b="11613"/>
          <a:stretch/>
        </p:blipFill>
        <p:spPr bwMode="auto">
          <a:xfrm>
            <a:off x="3254181" y="1769054"/>
            <a:ext cx="3642991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228361" y="1793579"/>
            <a:ext cx="2161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Visual and radar </a:t>
            </a:r>
            <a:r>
              <a:rPr lang="sv-SE" sz="1400" dirty="0" err="1" smtClean="0">
                <a:solidFill>
                  <a:schemeClr val="bg1"/>
                </a:solidFill>
              </a:rPr>
              <a:t>tracking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78909" y="3614739"/>
            <a:ext cx="244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>
                <a:solidFill>
                  <a:schemeClr val="bg1"/>
                </a:solidFill>
              </a:rPr>
              <a:t>Tracking</a:t>
            </a:r>
            <a:r>
              <a:rPr lang="sv-SE" sz="1400" dirty="0" smtClean="0">
                <a:solidFill>
                  <a:schemeClr val="bg1"/>
                </a:solidFill>
              </a:rPr>
              <a:t> </a:t>
            </a:r>
            <a:r>
              <a:rPr lang="sv-SE" sz="1400" dirty="0" err="1" smtClean="0">
                <a:solidFill>
                  <a:schemeClr val="bg1"/>
                </a:solidFill>
              </a:rPr>
              <a:t>birds</a:t>
            </a:r>
            <a:r>
              <a:rPr lang="sv-SE" sz="1400" dirty="0" smtClean="0">
                <a:solidFill>
                  <a:schemeClr val="bg1"/>
                </a:solidFill>
              </a:rPr>
              <a:t>, and </a:t>
            </a:r>
            <a:r>
              <a:rPr lang="sv-SE" sz="1400" dirty="0" err="1" smtClean="0">
                <a:solidFill>
                  <a:schemeClr val="bg1"/>
                </a:solidFill>
              </a:rPr>
              <a:t>drones</a:t>
            </a:r>
            <a:r>
              <a:rPr lang="sv-SE" sz="1400" dirty="0" smtClean="0">
                <a:solidFill>
                  <a:schemeClr val="bg1"/>
                </a:solidFill>
              </a:rPr>
              <a:t>...</a:t>
            </a:r>
            <a:endParaRPr lang="sv-SE" sz="1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484">
            <a:off x="9307319" y="2378200"/>
            <a:ext cx="2733859" cy="1609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8171" y="4187412"/>
            <a:ext cx="3507519" cy="22173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78171" y="4208996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AI </a:t>
            </a:r>
            <a:r>
              <a:rPr lang="sv-SE" sz="1400" dirty="0" err="1" smtClean="0">
                <a:solidFill>
                  <a:schemeClr val="bg1"/>
                </a:solidFill>
              </a:rPr>
              <a:t>enhancements</a:t>
            </a:r>
            <a:endParaRPr lang="sv-SE" sz="1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92" y="4208995"/>
            <a:ext cx="1961807" cy="145664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8920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v-SE" dirty="0" smtClean="0">
                <a:latin typeface="Arial Black" panose="020B0A04020102020204" pitchFamily="34" charset="0"/>
                <a:ea typeface="ＭＳ Ｐゴシック" pitchFamily="34" charset="-128"/>
              </a:rPr>
              <a:t>In 1937 </a:t>
            </a:r>
            <a:r>
              <a:rPr lang="en-GB" altLang="sv-SE" dirty="0" smtClean="0">
                <a:ea typeface="ＭＳ Ｐゴシック" pitchFamily="34" charset="-128"/>
              </a:rPr>
              <a:t>we took off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999" y="1404000"/>
            <a:ext cx="7305699" cy="5148000"/>
          </a:xfrm>
        </p:spPr>
        <p:txBody>
          <a:bodyPr/>
          <a:lstStyle/>
          <a:p>
            <a:pPr marL="285750" indent="-285750"/>
            <a:r>
              <a:rPr lang="en-GB" altLang="sv-SE" dirty="0">
                <a:latin typeface="Arial Black" panose="020B0A04020102020204" pitchFamily="34" charset="0"/>
              </a:rPr>
              <a:t>A history from the 17th century </a:t>
            </a:r>
            <a:r>
              <a:rPr lang="en-GB" altLang="sv-SE" dirty="0"/>
              <a:t>through Alfred Nobel (</a:t>
            </a:r>
            <a:r>
              <a:rPr lang="en-GB" altLang="sv-SE" dirty="0" err="1"/>
              <a:t>Bofors</a:t>
            </a:r>
            <a:r>
              <a:rPr lang="en-GB" altLang="sv-SE" dirty="0"/>
              <a:t>) and the shipyard in </a:t>
            </a:r>
            <a:r>
              <a:rPr lang="en-GB" altLang="sv-SE" dirty="0" err="1"/>
              <a:t>Karlskrona</a:t>
            </a:r>
            <a:r>
              <a:rPr lang="en-GB" altLang="sv-SE" dirty="0"/>
              <a:t> (</a:t>
            </a:r>
            <a:r>
              <a:rPr lang="en-GB" altLang="sv-SE" dirty="0" err="1"/>
              <a:t>Kockums</a:t>
            </a:r>
            <a:r>
              <a:rPr lang="en-GB" altLang="sv-SE" dirty="0"/>
              <a:t>)</a:t>
            </a:r>
          </a:p>
          <a:p>
            <a:pPr marL="285750" indent="-285750"/>
            <a:r>
              <a:rPr lang="en-GB" altLang="sv-SE" dirty="0">
                <a:latin typeface="Arial Black" panose="020B0A04020102020204" pitchFamily="34" charset="0"/>
              </a:rPr>
              <a:t>In 1937, Saab was founded </a:t>
            </a:r>
            <a:r>
              <a:rPr lang="en-GB" altLang="sv-SE" dirty="0"/>
              <a:t>to protect Sweden</a:t>
            </a:r>
            <a:r>
              <a:rPr lang="en-GB" altLang="en-US" dirty="0"/>
              <a:t>’</a:t>
            </a:r>
            <a:r>
              <a:rPr lang="en-GB" altLang="sv-SE" dirty="0"/>
              <a:t>s borders and its people</a:t>
            </a:r>
          </a:p>
          <a:p>
            <a:pPr marL="285750" indent="-285750"/>
            <a:r>
              <a:rPr lang="en-GB" altLang="sv-SE" dirty="0"/>
              <a:t>Born smart – as a small country, we were forced to arm ourselves with good and cost-effective equipment</a:t>
            </a:r>
          </a:p>
          <a:p>
            <a:pPr marL="285750" indent="-285750"/>
            <a:r>
              <a:rPr lang="en-GB" altLang="sv-SE" dirty="0"/>
              <a:t>On our journey we created Sweden’s computer, missile and space industries</a:t>
            </a:r>
          </a:p>
          <a:p>
            <a:pPr marL="285750" indent="-285750"/>
            <a:r>
              <a:rPr lang="en-GB" altLang="sv-SE" dirty="0"/>
              <a:t>Read more about our history at </a:t>
            </a:r>
            <a:r>
              <a:rPr lang="en-GB" altLang="sv-SE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history.saab.com</a:t>
            </a:r>
            <a:endParaRPr lang="en-GB" altLang="sv-SE" dirty="0">
              <a:solidFill>
                <a:schemeClr val="tx1"/>
              </a:solidFill>
            </a:endParaRPr>
          </a:p>
        </p:txBody>
      </p:sp>
      <p:pic>
        <p:nvPicPr>
          <p:cNvPr id="6" name="Picture Placeholder 5" descr="Layered Image 03_B17 + Designers_Short_PPT.jpg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0178" y="1411288"/>
            <a:ext cx="4578350" cy="5157786"/>
          </a:xfr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858528" y="125356"/>
            <a:ext cx="173928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2</a:t>
            </a:fld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573481" y="4523361"/>
            <a:ext cx="5943013" cy="2422187"/>
            <a:chOff x="622119" y="3904112"/>
            <a:chExt cx="5943013" cy="2647888"/>
          </a:xfrm>
        </p:grpSpPr>
        <p:pic>
          <p:nvPicPr>
            <p:cNvPr id="7" name="Picture 2" descr="https://encrypted-tbn3.gstatic.com/images?q=tbn:ANd9GcR1Dvja_PuoRbNtHvTU-qli-g1CykwFXiW0fFDkuu7yrZFmoCiP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9722" t="-106419" r="-31636" b="-20456"/>
            <a:stretch/>
          </p:blipFill>
          <p:spPr bwMode="auto">
            <a:xfrm>
              <a:off x="622119" y="3904112"/>
              <a:ext cx="2273300" cy="264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465" y="5245130"/>
              <a:ext cx="2954667" cy="944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8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Multiple</a:t>
            </a:r>
            <a:r>
              <a:rPr lang="sv-SE" dirty="0" smtClean="0"/>
              <a:t> Airport Control  - Ready to go </a:t>
            </a:r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925" y="1845889"/>
            <a:ext cx="10543740" cy="394531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B53C-2731-4E67-8E49-4CF95A4047A8}" type="slidenum">
              <a:rPr lang="sv-SE" smtClean="0"/>
              <a:pPr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841" y="0"/>
            <a:ext cx="11988799" cy="1325563"/>
          </a:xfrm>
        </p:spPr>
        <p:txBody>
          <a:bodyPr/>
          <a:lstStyle/>
          <a:p>
            <a:r>
              <a:rPr lang="sv-SE" dirty="0" err="1" smtClean="0">
                <a:solidFill>
                  <a:schemeClr val="tx1"/>
                </a:solidFill>
              </a:rPr>
              <a:t>We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keep</a:t>
            </a:r>
            <a:r>
              <a:rPr lang="sv-SE" dirty="0" smtClean="0">
                <a:solidFill>
                  <a:schemeClr val="tx1"/>
                </a:solidFill>
              </a:rPr>
              <a:t> on </a:t>
            </a:r>
            <a:r>
              <a:rPr lang="sv-SE" dirty="0" err="1" smtClean="0">
                <a:solidFill>
                  <a:schemeClr val="tx1"/>
                </a:solidFill>
              </a:rPr>
              <a:t>researching</a:t>
            </a:r>
            <a:r>
              <a:rPr lang="sv-SE" dirty="0" smtClean="0">
                <a:solidFill>
                  <a:schemeClr val="tx1"/>
                </a:solidFill>
              </a:rPr>
              <a:t>….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B53C-2731-4E67-8E49-4CF95A4047A8}" type="slidenum">
              <a:rPr lang="sv-SE" smtClean="0"/>
              <a:pPr/>
              <a:t>21</a:t>
            </a:fld>
            <a:endParaRPr lang="sv-SE" dirty="0"/>
          </a:p>
        </p:txBody>
      </p:sp>
      <p:pic>
        <p:nvPicPr>
          <p:cNvPr id="6" name="Picture 3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94" y="1431580"/>
            <a:ext cx="11672264" cy="532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7583" y="394932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Airport A</a:t>
            </a:r>
            <a:endParaRPr lang="sv-SE" sz="1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02487" y="363511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Airport B</a:t>
            </a:r>
            <a:endParaRPr lang="sv-SE" sz="1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2487" y="21907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Airport C</a:t>
            </a:r>
            <a:endParaRPr lang="sv-SE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75372" y="21907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Air </a:t>
            </a:r>
            <a:r>
              <a:rPr lang="sv-SE" sz="1400" b="1" dirty="0" err="1" smtClean="0">
                <a:solidFill>
                  <a:srgbClr val="FF0000"/>
                </a:solidFill>
              </a:rPr>
              <a:t>Surveillance</a:t>
            </a:r>
            <a:r>
              <a:rPr lang="sv-SE" sz="1400" b="1" dirty="0" smtClean="0">
                <a:solidFill>
                  <a:srgbClr val="FF0000"/>
                </a:solidFill>
              </a:rPr>
              <a:t/>
            </a:r>
            <a:br>
              <a:rPr lang="sv-SE" sz="1400" b="1" dirty="0" smtClean="0">
                <a:solidFill>
                  <a:srgbClr val="FF0000"/>
                </a:solidFill>
              </a:rPr>
            </a:br>
            <a:r>
              <a:rPr lang="sv-SE" sz="1400" b="1" dirty="0" smtClean="0">
                <a:solidFill>
                  <a:srgbClr val="FF0000"/>
                </a:solidFill>
              </a:rPr>
              <a:t>Display</a:t>
            </a:r>
            <a:endParaRPr lang="sv-SE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3514" y="219087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Information</a:t>
            </a:r>
            <a:br>
              <a:rPr lang="sv-SE" sz="1400" b="1" dirty="0" smtClean="0">
                <a:solidFill>
                  <a:srgbClr val="FF0000"/>
                </a:solidFill>
              </a:rPr>
            </a:br>
            <a:r>
              <a:rPr lang="sv-SE" sz="1400" b="1" dirty="0" smtClean="0">
                <a:solidFill>
                  <a:srgbClr val="FF0000"/>
                </a:solidFill>
              </a:rPr>
              <a:t>Display</a:t>
            </a:r>
            <a:endParaRPr lang="sv-SE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7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813" y="229703"/>
            <a:ext cx="2344468" cy="31178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Some</a:t>
            </a:r>
            <a:r>
              <a:rPr lang="sv-SE" dirty="0" smtClean="0"/>
              <a:t> </a:t>
            </a:r>
            <a:r>
              <a:rPr lang="sv-SE" dirty="0" err="1" smtClean="0"/>
              <a:t>key</a:t>
            </a:r>
            <a:r>
              <a:rPr lang="sv-SE" dirty="0" smtClean="0"/>
              <a:t> </a:t>
            </a:r>
            <a:r>
              <a:rPr lang="sv-SE" dirty="0" err="1" smtClean="0"/>
              <a:t>development</a:t>
            </a:r>
            <a:r>
              <a:rPr lang="sv-SE" dirty="0" smtClean="0"/>
              <a:t> areas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41089"/>
            <a:ext cx="5105401" cy="4334194"/>
          </a:xfrm>
        </p:spPr>
        <p:txBody>
          <a:bodyPr>
            <a:normAutofit fontScale="92500" lnSpcReduction="10000"/>
          </a:bodyPr>
          <a:lstStyle/>
          <a:p>
            <a:r>
              <a:rPr lang="sv-SE" dirty="0" err="1" smtClean="0"/>
              <a:t>Compact</a:t>
            </a:r>
            <a:r>
              <a:rPr lang="sv-SE" dirty="0" smtClean="0"/>
              <a:t> </a:t>
            </a:r>
            <a:r>
              <a:rPr lang="sv-SE" dirty="0" err="1" smtClean="0"/>
              <a:t>Remote</a:t>
            </a:r>
            <a:r>
              <a:rPr lang="sv-SE" dirty="0" smtClean="0"/>
              <a:t> Tower </a:t>
            </a:r>
            <a:r>
              <a:rPr lang="sv-SE" dirty="0" err="1" smtClean="0"/>
              <a:t>Module</a:t>
            </a:r>
            <a:endParaRPr lang="sv-SE" dirty="0" smtClean="0"/>
          </a:p>
          <a:p>
            <a:r>
              <a:rPr lang="sv-SE" dirty="0" smtClean="0"/>
              <a:t>Saab TACTICALL VCS integration</a:t>
            </a:r>
          </a:p>
          <a:p>
            <a:r>
              <a:rPr lang="sv-SE" dirty="0" err="1" smtClean="0"/>
              <a:t>Integrated</a:t>
            </a:r>
            <a:r>
              <a:rPr lang="sv-SE" dirty="0" smtClean="0"/>
              <a:t> Simulation &amp; </a:t>
            </a:r>
            <a:r>
              <a:rPr lang="sv-SE" dirty="0" err="1" smtClean="0"/>
              <a:t>Training</a:t>
            </a:r>
            <a:endParaRPr lang="sv-SE" dirty="0" smtClean="0"/>
          </a:p>
          <a:p>
            <a:r>
              <a:rPr lang="sv-SE" dirty="0" smtClean="0"/>
              <a:t>Centre </a:t>
            </a:r>
            <a:r>
              <a:rPr lang="sv-SE" dirty="0" err="1" smtClean="0"/>
              <a:t>efficiency</a:t>
            </a:r>
            <a:r>
              <a:rPr lang="sv-SE" dirty="0" smtClean="0"/>
              <a:t> </a:t>
            </a:r>
            <a:r>
              <a:rPr lang="sv-SE" dirty="0" err="1" smtClean="0"/>
              <a:t>tools</a:t>
            </a:r>
            <a:r>
              <a:rPr lang="sv-SE" dirty="0" smtClean="0"/>
              <a:t>  - </a:t>
            </a:r>
            <a:r>
              <a:rPr lang="sv-SE" dirty="0" err="1" smtClean="0"/>
              <a:t>capacity</a:t>
            </a:r>
            <a:r>
              <a:rPr lang="sv-SE" dirty="0" smtClean="0"/>
              <a:t> planning – ATCO briefing </a:t>
            </a:r>
            <a:r>
              <a:rPr lang="sv-SE" dirty="0" err="1" smtClean="0"/>
              <a:t>tools</a:t>
            </a:r>
            <a:endParaRPr lang="sv-SE" dirty="0" smtClean="0"/>
          </a:p>
          <a:p>
            <a:r>
              <a:rPr lang="sv-SE" dirty="0" err="1" smtClean="0"/>
              <a:t>Single</a:t>
            </a:r>
            <a:r>
              <a:rPr lang="sv-SE" dirty="0" smtClean="0"/>
              <a:t> Camera </a:t>
            </a:r>
            <a:r>
              <a:rPr lang="sv-SE" dirty="0" err="1" smtClean="0"/>
              <a:t>Housing</a:t>
            </a:r>
            <a:endParaRPr lang="sv-SE" dirty="0"/>
          </a:p>
          <a:p>
            <a:r>
              <a:rPr lang="sv-SE" dirty="0" err="1" smtClean="0"/>
              <a:t>Large</a:t>
            </a:r>
            <a:r>
              <a:rPr lang="sv-SE" dirty="0" smtClean="0"/>
              <a:t> </a:t>
            </a:r>
            <a:r>
              <a:rPr lang="sv-SE" dirty="0" err="1" smtClean="0"/>
              <a:t>Complex</a:t>
            </a:r>
            <a:r>
              <a:rPr lang="sv-SE" dirty="0" smtClean="0"/>
              <a:t> Airport integration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UTM/ATM integration</a:t>
            </a:r>
          </a:p>
          <a:p>
            <a:r>
              <a:rPr lang="sv-SE" dirty="0" smtClean="0"/>
              <a:t>C-UAS/ Sensor integration G1X</a:t>
            </a:r>
          </a:p>
          <a:p>
            <a:r>
              <a:rPr lang="sv-SE" dirty="0" smtClean="0"/>
              <a:t>AI/ Video </a:t>
            </a:r>
            <a:r>
              <a:rPr lang="sv-SE" dirty="0" err="1" smtClean="0"/>
              <a:t>Analytics</a:t>
            </a:r>
            <a:endParaRPr lang="sv-SE" dirty="0" smtClean="0"/>
          </a:p>
          <a:p>
            <a:r>
              <a:rPr lang="sv-SE" dirty="0" smtClean="0"/>
              <a:t>r-TWR </a:t>
            </a:r>
            <a:r>
              <a:rPr lang="sv-SE" dirty="0" err="1" smtClean="0"/>
              <a:t>deployable</a:t>
            </a:r>
            <a:endParaRPr lang="sv-S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B53C-2731-4E67-8E49-4CF95A4047A8}" type="slidenum">
              <a:rPr lang="sv-SE" smtClean="0"/>
              <a:pPr/>
              <a:t>22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843" y="1528206"/>
            <a:ext cx="2877670" cy="16867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8724" y="3263811"/>
            <a:ext cx="2673421" cy="20050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63" y="5038374"/>
            <a:ext cx="2496553" cy="16738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836" y="2894046"/>
            <a:ext cx="3884603" cy="21849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/>
          <a:srcRect l="-176" t="-26081" r="-46" b="-25950"/>
          <a:stretch/>
        </p:blipFill>
        <p:spPr>
          <a:xfrm>
            <a:off x="6210214" y="4272921"/>
            <a:ext cx="2253735" cy="215900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707570" y="259416"/>
            <a:ext cx="1659165" cy="1501269"/>
            <a:chOff x="6940963" y="1313333"/>
            <a:chExt cx="5152982" cy="4662595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84" t="9955" r="42671" b="1343"/>
            <a:stretch/>
          </p:blipFill>
          <p:spPr>
            <a:xfrm>
              <a:off x="6940963" y="1313333"/>
              <a:ext cx="1995053" cy="466259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31" r="20816"/>
            <a:stretch/>
          </p:blipFill>
          <p:spPr>
            <a:xfrm>
              <a:off x="9227759" y="3882160"/>
              <a:ext cx="2866186" cy="209376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/>
            <a:srcRect l="20666" t="26374" r="52965" b="36817"/>
            <a:stretch/>
          </p:blipFill>
          <p:spPr>
            <a:xfrm>
              <a:off x="9225496" y="1313333"/>
              <a:ext cx="2868449" cy="2252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783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0"/>
            <a:ext cx="10515600" cy="1325563"/>
          </a:xfrm>
        </p:spPr>
        <p:txBody>
          <a:bodyPr/>
          <a:lstStyle/>
          <a:p>
            <a:r>
              <a:rPr lang="sv-SE" dirty="0" smtClean="0"/>
              <a:t>A </a:t>
            </a:r>
            <a:r>
              <a:rPr lang="sv-SE" dirty="0" err="1" smtClean="0"/>
              <a:t>centre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towers</a:t>
            </a:r>
            <a:r>
              <a:rPr lang="sv-SE" dirty="0" smtClean="0"/>
              <a:t> – flexible and </a:t>
            </a:r>
            <a:r>
              <a:rPr lang="sv-SE" dirty="0" err="1" smtClean="0"/>
              <a:t>resilient</a:t>
            </a:r>
            <a:r>
              <a:rPr lang="sv-SE" dirty="0" smtClean="0"/>
              <a:t>    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B53C-2731-4E67-8E49-4CF95A4047A8}" type="slidenum">
              <a:rPr lang="sv-SE" smtClean="0"/>
              <a:pPr/>
              <a:t>23</a:t>
            </a:fld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8" y="1378720"/>
            <a:ext cx="8640121" cy="48615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ounded Rectangle 4"/>
          <p:cNvSpPr/>
          <p:nvPr/>
        </p:nvSpPr>
        <p:spPr>
          <a:xfrm>
            <a:off x="7087546" y="1298157"/>
            <a:ext cx="1397000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 smtClean="0"/>
              <a:t>Integrated</a:t>
            </a:r>
            <a:r>
              <a:rPr lang="sv-SE" dirty="0" smtClean="0"/>
              <a:t> </a:t>
            </a:r>
            <a:r>
              <a:rPr lang="sv-SE" dirty="0" err="1" smtClean="0"/>
              <a:t>training</a:t>
            </a:r>
            <a:endParaRPr lang="sv-SE" dirty="0"/>
          </a:p>
        </p:txBody>
      </p:sp>
      <p:sp>
        <p:nvSpPr>
          <p:cNvPr id="6" name="Rounded Rectangle 5"/>
          <p:cNvSpPr/>
          <p:nvPr/>
        </p:nvSpPr>
        <p:spPr>
          <a:xfrm>
            <a:off x="4596285" y="4968457"/>
            <a:ext cx="1397000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err="1" smtClean="0"/>
              <a:t>Large</a:t>
            </a:r>
            <a:r>
              <a:rPr lang="sv-SE" sz="1400" dirty="0" smtClean="0"/>
              <a:t> </a:t>
            </a:r>
            <a:r>
              <a:rPr lang="sv-SE" sz="1400" dirty="0" err="1" smtClean="0"/>
              <a:t>airport</a:t>
            </a:r>
            <a:r>
              <a:rPr lang="sv-SE" sz="1400" dirty="0" smtClean="0"/>
              <a:t> </a:t>
            </a:r>
            <a:r>
              <a:rPr lang="sv-SE" sz="1400" dirty="0" err="1" smtClean="0"/>
              <a:t>contingency</a:t>
            </a:r>
            <a:endParaRPr lang="sv-SE" sz="1400" dirty="0"/>
          </a:p>
        </p:txBody>
      </p:sp>
      <p:sp>
        <p:nvSpPr>
          <p:cNvPr id="7" name="Rounded Rectangle 6"/>
          <p:cNvSpPr/>
          <p:nvPr/>
        </p:nvSpPr>
        <p:spPr>
          <a:xfrm>
            <a:off x="838200" y="4104857"/>
            <a:ext cx="1397000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Regional Airports</a:t>
            </a:r>
            <a:endParaRPr lang="sv-SE" dirty="0"/>
          </a:p>
        </p:txBody>
      </p:sp>
      <p:sp>
        <p:nvSpPr>
          <p:cNvPr id="8" name="Rounded Rectangle 7"/>
          <p:cNvSpPr/>
          <p:nvPr/>
        </p:nvSpPr>
        <p:spPr>
          <a:xfrm>
            <a:off x="3951592" y="1162716"/>
            <a:ext cx="1397000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 smtClean="0"/>
              <a:t>Reserve</a:t>
            </a:r>
            <a:r>
              <a:rPr lang="sv-SE" dirty="0" smtClean="0"/>
              <a:t>/ </a:t>
            </a:r>
            <a:r>
              <a:rPr lang="sv-SE" dirty="0" err="1" smtClean="0"/>
              <a:t>Spare</a:t>
            </a:r>
            <a:endParaRPr lang="sv-SE" dirty="0"/>
          </a:p>
        </p:txBody>
      </p:sp>
      <p:sp>
        <p:nvSpPr>
          <p:cNvPr id="9" name="Rounded Rectangle 8"/>
          <p:cNvSpPr/>
          <p:nvPr/>
        </p:nvSpPr>
        <p:spPr>
          <a:xfrm>
            <a:off x="5294784" y="2963526"/>
            <a:ext cx="1423515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Joint supervision</a:t>
            </a:r>
            <a:endParaRPr lang="sv-SE" dirty="0"/>
          </a:p>
        </p:txBody>
      </p:sp>
      <p:sp>
        <p:nvSpPr>
          <p:cNvPr id="10" name="TextBox 9"/>
          <p:cNvSpPr txBox="1"/>
          <p:nvPr/>
        </p:nvSpPr>
        <p:spPr>
          <a:xfrm>
            <a:off x="8796169" y="1450557"/>
            <a:ext cx="3060866" cy="4579182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dirty="0" smtClean="0"/>
              <a:t>Same systems and CWP </a:t>
            </a:r>
            <a:br>
              <a:rPr lang="sv-SE" dirty="0" smtClean="0"/>
            </a:br>
            <a:r>
              <a:rPr lang="sv-SE" dirty="0" smtClean="0"/>
              <a:t>for different </a:t>
            </a:r>
            <a:r>
              <a:rPr lang="sv-SE" dirty="0" err="1" smtClean="0"/>
              <a:t>airports</a:t>
            </a:r>
            <a:endParaRPr lang="sv-SE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dirty="0" err="1" smtClean="0"/>
              <a:t>Flexbility</a:t>
            </a:r>
            <a:r>
              <a:rPr lang="sv-SE" dirty="0" smtClean="0"/>
              <a:t> to </a:t>
            </a:r>
            <a:r>
              <a:rPr lang="sv-SE" dirty="0" err="1" smtClean="0"/>
              <a:t>open</a:t>
            </a:r>
            <a:r>
              <a:rPr lang="sv-SE" dirty="0" smtClean="0"/>
              <a:t> an </a:t>
            </a:r>
            <a:r>
              <a:rPr lang="sv-SE" dirty="0" err="1" smtClean="0"/>
              <a:t>close</a:t>
            </a:r>
            <a:endParaRPr lang="sv-SE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dirty="0" err="1" smtClean="0"/>
              <a:t>Fully</a:t>
            </a:r>
            <a:r>
              <a:rPr lang="sv-SE" dirty="0" smtClean="0"/>
              <a:t> </a:t>
            </a:r>
            <a:r>
              <a:rPr lang="sv-SE" dirty="0" err="1" smtClean="0"/>
              <a:t>role-based</a:t>
            </a:r>
            <a:r>
              <a:rPr lang="sv-SE" dirty="0" smtClean="0"/>
              <a:t> setup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dirty="0" err="1" smtClean="0"/>
              <a:t>Up</a:t>
            </a:r>
            <a:r>
              <a:rPr lang="sv-SE" dirty="0" smtClean="0"/>
              <a:t> 24 </a:t>
            </a:r>
            <a:r>
              <a:rPr lang="sv-SE" dirty="0" err="1" smtClean="0"/>
              <a:t>airports</a:t>
            </a:r>
            <a:r>
              <a:rPr lang="sv-SE" dirty="0" smtClean="0"/>
              <a:t> in a </a:t>
            </a:r>
            <a:r>
              <a:rPr lang="sv-SE" dirty="0" err="1" smtClean="0"/>
              <a:t>centre</a:t>
            </a:r>
            <a:endParaRPr lang="sv-SE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dirty="0" err="1" smtClean="0"/>
              <a:t>Integrated</a:t>
            </a:r>
            <a:r>
              <a:rPr lang="sv-SE" dirty="0" smtClean="0"/>
              <a:t> </a:t>
            </a:r>
            <a:r>
              <a:rPr lang="sv-SE" dirty="0" err="1" smtClean="0"/>
              <a:t>training</a:t>
            </a:r>
            <a:endParaRPr lang="sv-SE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dirty="0" err="1" smtClean="0"/>
              <a:t>Multiple</a:t>
            </a:r>
            <a:r>
              <a:rPr lang="sv-SE" dirty="0" smtClean="0"/>
              <a:t> Airport Control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dirty="0" smtClean="0"/>
              <a:t>Cross </a:t>
            </a:r>
            <a:r>
              <a:rPr lang="sv-SE" dirty="0" err="1" smtClean="0"/>
              <a:t>border</a:t>
            </a: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Step </a:t>
            </a:r>
            <a:r>
              <a:rPr lang="sv-SE" dirty="0" err="1" smtClean="0"/>
              <a:t>wise</a:t>
            </a:r>
            <a:r>
              <a:rPr lang="sv-SE" dirty="0" smtClean="0"/>
              <a:t> </a:t>
            </a:r>
            <a:r>
              <a:rPr lang="sv-SE" dirty="0" err="1" smtClean="0"/>
              <a:t>introduction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new support </a:t>
            </a:r>
            <a:r>
              <a:rPr lang="sv-SE" dirty="0" err="1" smtClean="0"/>
              <a:t>tools</a:t>
            </a:r>
            <a:r>
              <a:rPr lang="sv-SE" dirty="0"/>
              <a:t> </a:t>
            </a:r>
            <a:r>
              <a:rPr lang="sv-SE" dirty="0" err="1" smtClean="0"/>
              <a:t>e.g</a:t>
            </a:r>
            <a:r>
              <a:rPr lang="sv-SE" dirty="0" smtClean="0"/>
              <a:t>.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 smtClean="0"/>
              <a:t>Prepared</a:t>
            </a:r>
            <a:r>
              <a:rPr lang="sv-SE" dirty="0" smtClean="0"/>
              <a:t> for new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 smtClean="0"/>
              <a:t>Fostering</a:t>
            </a:r>
            <a:r>
              <a:rPr lang="sv-SE" dirty="0" smtClean="0"/>
              <a:t> </a:t>
            </a:r>
            <a:r>
              <a:rPr lang="sv-SE" dirty="0"/>
              <a:t>a </a:t>
            </a:r>
            <a:r>
              <a:rPr lang="sv-SE" dirty="0" err="1"/>
              <a:t>company</a:t>
            </a:r>
            <a:r>
              <a:rPr lang="sv-SE" dirty="0"/>
              <a:t> </a:t>
            </a:r>
            <a:r>
              <a:rPr lang="sv-SE" dirty="0" err="1" smtClean="0"/>
              <a:t>culture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for the </a:t>
            </a:r>
            <a:r>
              <a:rPr lang="sv-SE" dirty="0" err="1" smtClean="0"/>
              <a:t>future</a:t>
            </a:r>
            <a:endParaRPr lang="sv-SE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0" y="4767614"/>
            <a:ext cx="3511999" cy="197608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883582" y="3740148"/>
            <a:ext cx="1365081" cy="296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smtClean="0"/>
              <a:t>Cyber </a:t>
            </a:r>
            <a:r>
              <a:rPr lang="sv-SE" sz="1200" dirty="0" err="1" smtClean="0"/>
              <a:t>Security</a:t>
            </a:r>
            <a:endParaRPr lang="sv-SE" sz="1200" dirty="0"/>
          </a:p>
        </p:txBody>
      </p:sp>
      <p:sp>
        <p:nvSpPr>
          <p:cNvPr id="14" name="Rounded Rectangle 13"/>
          <p:cNvSpPr/>
          <p:nvPr/>
        </p:nvSpPr>
        <p:spPr>
          <a:xfrm>
            <a:off x="2442046" y="3194185"/>
            <a:ext cx="1441536" cy="272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/>
              <a:t>Airport / CDM</a:t>
            </a:r>
            <a:endParaRPr lang="sv-SE" sz="1400" dirty="0"/>
          </a:p>
        </p:txBody>
      </p:sp>
      <p:sp>
        <p:nvSpPr>
          <p:cNvPr id="12" name="Rounded Rectangle 11"/>
          <p:cNvSpPr/>
          <p:nvPr/>
        </p:nvSpPr>
        <p:spPr>
          <a:xfrm>
            <a:off x="3090692" y="3467100"/>
            <a:ext cx="1163808" cy="279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/>
              <a:t>UTM / UAM </a:t>
            </a:r>
            <a:endParaRPr lang="sv-SE" sz="1400" dirty="0"/>
          </a:p>
        </p:txBody>
      </p:sp>
      <p:sp>
        <p:nvSpPr>
          <p:cNvPr id="16" name="Down Arrow 15"/>
          <p:cNvSpPr/>
          <p:nvPr/>
        </p:nvSpPr>
        <p:spPr>
          <a:xfrm>
            <a:off x="10032511" y="4565792"/>
            <a:ext cx="330200" cy="403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078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r-TWR </a:t>
            </a:r>
            <a:r>
              <a:rPr lang="sv-SE" dirty="0" err="1" smtClean="0"/>
              <a:t>project</a:t>
            </a:r>
            <a:r>
              <a:rPr lang="sv-SE" dirty="0" smtClean="0"/>
              <a:t>, T0+14 </a:t>
            </a:r>
            <a:r>
              <a:rPr lang="sv-SE" dirty="0" err="1" smtClean="0"/>
              <a:t>months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B53C-2731-4E67-8E49-4CF95A4047A8}" type="slidenum">
              <a:rPr lang="sv-SE" smtClean="0"/>
              <a:pPr/>
              <a:t>24</a:t>
            </a:fld>
            <a:endParaRPr lang="sv-SE" dirty="0"/>
          </a:p>
        </p:txBody>
      </p:sp>
      <p:sp>
        <p:nvSpPr>
          <p:cNvPr id="6" name="Rounded Rectangle 5"/>
          <p:cNvSpPr/>
          <p:nvPr/>
        </p:nvSpPr>
        <p:spPr>
          <a:xfrm>
            <a:off x="1130300" y="4254500"/>
            <a:ext cx="2781300" cy="15494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ounded Rectangle 6"/>
          <p:cNvSpPr/>
          <p:nvPr/>
        </p:nvSpPr>
        <p:spPr>
          <a:xfrm>
            <a:off x="4705350" y="1879092"/>
            <a:ext cx="2781300" cy="15494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ounded Rectangle 7"/>
          <p:cNvSpPr/>
          <p:nvPr/>
        </p:nvSpPr>
        <p:spPr>
          <a:xfrm>
            <a:off x="4705349" y="4254500"/>
            <a:ext cx="2781300" cy="15494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ounded Rectangle 8"/>
          <p:cNvSpPr/>
          <p:nvPr/>
        </p:nvSpPr>
        <p:spPr>
          <a:xfrm>
            <a:off x="1130300" y="1879092"/>
            <a:ext cx="2781300" cy="15494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us 10"/>
          <p:cNvSpPr/>
          <p:nvPr/>
        </p:nvSpPr>
        <p:spPr>
          <a:xfrm>
            <a:off x="2260600" y="3670300"/>
            <a:ext cx="339725" cy="3683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lus 11"/>
          <p:cNvSpPr/>
          <p:nvPr/>
        </p:nvSpPr>
        <p:spPr>
          <a:xfrm>
            <a:off x="4191000" y="2469147"/>
            <a:ext cx="339725" cy="3683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ounded Rectangle 12"/>
          <p:cNvSpPr/>
          <p:nvPr/>
        </p:nvSpPr>
        <p:spPr>
          <a:xfrm>
            <a:off x="8280400" y="1879092"/>
            <a:ext cx="2781300" cy="15494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Plus 13"/>
          <p:cNvSpPr/>
          <p:nvPr/>
        </p:nvSpPr>
        <p:spPr>
          <a:xfrm>
            <a:off x="4138612" y="4845050"/>
            <a:ext cx="339725" cy="3683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/>
          <p:cNvSpPr txBox="1"/>
          <p:nvPr/>
        </p:nvSpPr>
        <p:spPr>
          <a:xfrm>
            <a:off x="1025525" y="12985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/>
              <a:t>Standard r-TWR 2.0 Centre/ RTM</a:t>
            </a:r>
            <a:br>
              <a:rPr lang="sv-SE" sz="1400" b="1" dirty="0" smtClean="0"/>
            </a:br>
            <a:r>
              <a:rPr lang="sv-SE" sz="1400" b="1" dirty="0" smtClean="0"/>
              <a:t>( </a:t>
            </a:r>
            <a:r>
              <a:rPr lang="sv-SE" sz="1400" b="1" dirty="0" err="1" smtClean="0"/>
              <a:t>prepared</a:t>
            </a:r>
            <a:r>
              <a:rPr lang="sv-SE" sz="1400" b="1" dirty="0" smtClean="0"/>
              <a:t> for </a:t>
            </a:r>
            <a:r>
              <a:rPr lang="sv-SE" sz="1400" b="1" dirty="0" err="1" smtClean="0"/>
              <a:t>up</a:t>
            </a:r>
            <a:r>
              <a:rPr lang="sv-SE" sz="1400" b="1" dirty="0" smtClean="0"/>
              <a:t> to 20 </a:t>
            </a:r>
            <a:r>
              <a:rPr lang="sv-SE" sz="1400" b="1" dirty="0" err="1" smtClean="0"/>
              <a:t>airports</a:t>
            </a:r>
            <a:r>
              <a:rPr lang="sv-SE" sz="1400" b="1" dirty="0" smtClean="0"/>
              <a:t>)</a:t>
            </a:r>
            <a:endParaRPr lang="sv-SE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23925" y="591836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/>
              <a:t>Standard r-TWR 2.0 Airport system</a:t>
            </a:r>
            <a:endParaRPr lang="sv-SE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498974" y="5918364"/>
            <a:ext cx="305911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err="1" smtClean="0"/>
              <a:t>Operational</a:t>
            </a:r>
            <a:r>
              <a:rPr lang="sv-SE" sz="1400" b="1" dirty="0"/>
              <a:t> </a:t>
            </a:r>
            <a:r>
              <a:rPr lang="sv-SE" sz="1400" b="1" dirty="0" smtClean="0"/>
              <a:t>&amp; </a:t>
            </a:r>
            <a:r>
              <a:rPr lang="sv-SE" sz="1400" b="1" dirty="0" err="1" smtClean="0"/>
              <a:t>regulatory</a:t>
            </a:r>
            <a:r>
              <a:rPr lang="sv-SE" sz="1400" b="1" dirty="0" smtClean="0"/>
              <a:t> support</a:t>
            </a:r>
            <a:endParaRPr lang="sv-SE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643435" y="1465847"/>
            <a:ext cx="305911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/>
              <a:t>Installation &amp; </a:t>
            </a:r>
            <a:r>
              <a:rPr lang="sv-SE" sz="1400" b="1" dirty="0" err="1" smtClean="0"/>
              <a:t>Comissioning</a:t>
            </a:r>
            <a:endParaRPr lang="sv-SE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280400" y="1312698"/>
            <a:ext cx="305911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/>
              <a:t>OPTIONAL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err="1" smtClean="0"/>
              <a:t>Integrated</a:t>
            </a:r>
            <a:r>
              <a:rPr lang="sv-SE" sz="1400" b="1" dirty="0" smtClean="0"/>
              <a:t> Simulation &amp; </a:t>
            </a:r>
            <a:r>
              <a:rPr lang="sv-SE" sz="1400" b="1" dirty="0" err="1" smtClean="0"/>
              <a:t>Training</a:t>
            </a:r>
            <a:endParaRPr lang="sv-SE" sz="1400" b="1" dirty="0"/>
          </a:p>
        </p:txBody>
      </p:sp>
      <p:sp>
        <p:nvSpPr>
          <p:cNvPr id="20" name="Plus 19"/>
          <p:cNvSpPr/>
          <p:nvPr/>
        </p:nvSpPr>
        <p:spPr>
          <a:xfrm>
            <a:off x="5828503" y="3644818"/>
            <a:ext cx="339725" cy="3683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Plus 20"/>
          <p:cNvSpPr/>
          <p:nvPr/>
        </p:nvSpPr>
        <p:spPr>
          <a:xfrm>
            <a:off x="7698976" y="2392947"/>
            <a:ext cx="369097" cy="3683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Down Arrow 21"/>
          <p:cNvSpPr/>
          <p:nvPr/>
        </p:nvSpPr>
        <p:spPr>
          <a:xfrm>
            <a:off x="9396406" y="3620897"/>
            <a:ext cx="538956" cy="4605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TextBox 23"/>
          <p:cNvSpPr txBox="1"/>
          <p:nvPr/>
        </p:nvSpPr>
        <p:spPr>
          <a:xfrm>
            <a:off x="8280398" y="4572000"/>
            <a:ext cx="305911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/>
              <a:t>Digital Tower Service by </a:t>
            </a:r>
            <a:r>
              <a:rPr lang="sv-SE" sz="1400" b="1" dirty="0" smtClean="0"/>
              <a:t>2023 </a:t>
            </a:r>
            <a:r>
              <a:rPr lang="sv-SE" sz="1400" b="1" dirty="0" err="1" smtClean="0"/>
              <a:t>if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ordered</a:t>
            </a:r>
            <a:r>
              <a:rPr lang="sv-SE" sz="1400" b="1" dirty="0" smtClean="0"/>
              <a:t>  </a:t>
            </a:r>
            <a:endParaRPr lang="sv-SE" sz="1400" b="1" dirty="0"/>
          </a:p>
        </p:txBody>
      </p:sp>
    </p:spTree>
    <p:extLst>
      <p:ext uri="{BB962C8B-B14F-4D97-AF65-F5344CB8AC3E}">
        <p14:creationId xmlns:p14="http://schemas.microsoft.com/office/powerpoint/2010/main" val="274554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A0A94848-9DFD-3146-A5D0-E2EF1F7D1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2" b="15094"/>
          <a:stretch/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pic>
        <p:nvPicPr>
          <p:cNvPr id="175108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17" y="334433"/>
            <a:ext cx="1786467" cy="56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70A780C2-7EC6-AD4A-805F-847010BFBFAC}"/>
              </a:ext>
            </a:extLst>
          </p:cNvPr>
          <p:cNvGrpSpPr/>
          <p:nvPr/>
        </p:nvGrpSpPr>
        <p:grpSpPr>
          <a:xfrm>
            <a:off x="684669" y="1236132"/>
            <a:ext cx="6901904" cy="4185272"/>
            <a:chOff x="3386152" y="1383685"/>
            <a:chExt cx="5176428" cy="3138954"/>
          </a:xfrm>
        </p:grpSpPr>
        <p:sp>
          <p:nvSpPr>
            <p:cNvPr id="4" name="Rätvinklig triangel 3"/>
            <p:cNvSpPr/>
            <p:nvPr/>
          </p:nvSpPr>
          <p:spPr>
            <a:xfrm>
              <a:off x="6648420" y="2267979"/>
              <a:ext cx="1133023" cy="1378554"/>
            </a:xfrm>
            <a:prstGeom prst="rtTriangle">
              <a:avLst/>
            </a:prstGeom>
            <a:solidFill>
              <a:schemeClr val="bg1">
                <a:alpha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5" name="textruta 14"/>
            <p:cNvSpPr txBox="1"/>
            <p:nvPr/>
          </p:nvSpPr>
          <p:spPr>
            <a:xfrm>
              <a:off x="6594168" y="3408949"/>
              <a:ext cx="1266412" cy="1924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sv-SE" altLang="en-US" sz="1067" dirty="0">
                  <a:latin typeface="Arial Black" charset="0"/>
                  <a:ea typeface="Arial Black" charset="0"/>
                  <a:cs typeface="Arial Black" charset="0"/>
                </a:rPr>
                <a:t>CERTIFICATION</a:t>
              </a:r>
            </a:p>
          </p:txBody>
        </p:sp>
        <p:sp>
          <p:nvSpPr>
            <p:cNvPr id="14" name="Rätvinklig triangel 13"/>
            <p:cNvSpPr/>
            <p:nvPr/>
          </p:nvSpPr>
          <p:spPr>
            <a:xfrm flipH="1">
              <a:off x="4180386" y="2267979"/>
              <a:ext cx="1133023" cy="1378554"/>
            </a:xfrm>
            <a:prstGeom prst="rtTriangle">
              <a:avLst/>
            </a:prstGeom>
            <a:solidFill>
              <a:schemeClr val="bg1">
                <a:alpha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8" name="textruta 17"/>
            <p:cNvSpPr txBox="1"/>
            <p:nvPr/>
          </p:nvSpPr>
          <p:spPr>
            <a:xfrm>
              <a:off x="4251018" y="3285793"/>
              <a:ext cx="1211789" cy="3155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sv-SE" altLang="en-US" sz="1067" dirty="0">
                  <a:latin typeface="Arial Black" charset="0"/>
                  <a:ea typeface="Arial Black" charset="0"/>
                  <a:cs typeface="Arial Black" charset="0"/>
                </a:rPr>
                <a:t>TECHNICAL SOLUTION</a:t>
              </a:r>
            </a:p>
          </p:txBody>
        </p:sp>
        <p:sp>
          <p:nvSpPr>
            <p:cNvPr id="10" name="Rektangel 9"/>
            <p:cNvSpPr/>
            <p:nvPr/>
          </p:nvSpPr>
          <p:spPr>
            <a:xfrm>
              <a:off x="5392176" y="2267979"/>
              <a:ext cx="1164404" cy="1378554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9" name="textruta 18"/>
            <p:cNvSpPr txBox="1"/>
            <p:nvPr/>
          </p:nvSpPr>
          <p:spPr>
            <a:xfrm>
              <a:off x="5368473" y="3285791"/>
              <a:ext cx="1211789" cy="3155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sv-SE" altLang="en-US" sz="1067" dirty="0">
                  <a:latin typeface="Arial Black" charset="0"/>
                  <a:ea typeface="Arial Black" charset="0"/>
                  <a:cs typeface="Arial Black" charset="0"/>
                </a:rPr>
                <a:t>OPERATIONAL INTEGRATION</a:t>
              </a:r>
            </a:p>
          </p:txBody>
        </p:sp>
        <p:sp>
          <p:nvSpPr>
            <p:cNvPr id="6" name="Parallelltrapets 5"/>
            <p:cNvSpPr/>
            <p:nvPr/>
          </p:nvSpPr>
          <p:spPr>
            <a:xfrm>
              <a:off x="3386152" y="3729796"/>
              <a:ext cx="5176428" cy="792843"/>
            </a:xfrm>
            <a:prstGeom prst="trapezoid">
              <a:avLst>
                <a:gd name="adj" fmla="val 89837"/>
              </a:avLst>
            </a:prstGeom>
            <a:solidFill>
              <a:schemeClr val="bg1">
                <a:alpha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0" name="textruta 19"/>
            <p:cNvSpPr txBox="1"/>
            <p:nvPr/>
          </p:nvSpPr>
          <p:spPr>
            <a:xfrm>
              <a:off x="3966899" y="4076472"/>
              <a:ext cx="4149970" cy="1924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sv-SE" altLang="en-US" sz="1067" dirty="0">
                  <a:latin typeface="Arial Black" charset="0"/>
                  <a:ea typeface="Arial Black" charset="0"/>
                  <a:cs typeface="Arial Black" charset="0"/>
                </a:rPr>
                <a:t>OPERATIONAL CONCEPT &amp; LOCAL CONDITIONS</a:t>
              </a:r>
            </a:p>
          </p:txBody>
        </p:sp>
        <p:sp>
          <p:nvSpPr>
            <p:cNvPr id="3" name="Triangel 2"/>
            <p:cNvSpPr/>
            <p:nvPr/>
          </p:nvSpPr>
          <p:spPr>
            <a:xfrm>
              <a:off x="5366246" y="1383685"/>
              <a:ext cx="1191921" cy="788061"/>
            </a:xfrm>
            <a:prstGeom prst="triangle">
              <a:avLst/>
            </a:prstGeom>
            <a:solidFill>
              <a:schemeClr val="bg1">
                <a:alpha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1" name="textruta 20"/>
            <p:cNvSpPr txBox="1"/>
            <p:nvPr/>
          </p:nvSpPr>
          <p:spPr>
            <a:xfrm>
              <a:off x="5351997" y="1823013"/>
              <a:ext cx="1211789" cy="31556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sv-SE" altLang="en-US" sz="1067" dirty="0">
                  <a:latin typeface="Arial Black" charset="0"/>
                  <a:ea typeface="Arial Black" charset="0"/>
                  <a:cs typeface="Arial Black" charset="0"/>
                </a:rPr>
                <a:t>BUSINESS </a:t>
              </a:r>
              <a:br>
                <a:rPr lang="sv-SE" altLang="en-US" sz="1067" dirty="0">
                  <a:latin typeface="Arial Black" charset="0"/>
                  <a:ea typeface="Arial Black" charset="0"/>
                  <a:cs typeface="Arial Black" charset="0"/>
                </a:rPr>
              </a:br>
              <a:r>
                <a:rPr lang="sv-SE" altLang="en-US" sz="1067" dirty="0">
                  <a:latin typeface="Arial Black" charset="0"/>
                  <a:ea typeface="Arial Black" charset="0"/>
                  <a:cs typeface="Arial Black" charset="0"/>
                </a:rPr>
                <a:t>CASE</a:t>
              </a:r>
            </a:p>
          </p:txBody>
        </p:sp>
      </p:grpSp>
      <p:sp>
        <p:nvSpPr>
          <p:cNvPr id="22" name="Rectangle 4">
            <a:extLst>
              <a:ext uri="{FF2B5EF4-FFF2-40B4-BE49-F238E27FC236}">
                <a16:creationId xmlns:a16="http://schemas.microsoft.com/office/drawing/2014/main" id="{EB76A39C-8B8C-F647-A7CC-5BAF778F7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178684"/>
            <a:ext cx="5898525" cy="117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30000"/>
              </a:spcBef>
              <a:buBlip>
                <a:blip r:embed="rId5"/>
              </a:buBlip>
              <a:defRPr sz="15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GB" altLang="sv-SE" sz="3333" dirty="0">
                <a:solidFill>
                  <a:srgbClr val="FFFFFF"/>
                </a:solidFill>
                <a:ea typeface="Arial" charset="0"/>
                <a:cs typeface="Arial" charset="0"/>
              </a:rPr>
              <a:t>DIGITAL TOWERS</a:t>
            </a:r>
            <a:br>
              <a:rPr lang="en-GB" altLang="sv-SE" sz="3333" dirty="0">
                <a:solidFill>
                  <a:srgbClr val="FFFFFF"/>
                </a:solidFill>
                <a:ea typeface="Arial" charset="0"/>
                <a:cs typeface="Arial" charset="0"/>
              </a:rPr>
            </a:br>
            <a:r>
              <a:rPr lang="en-GB" altLang="sv-SE" sz="3333" b="1" dirty="0"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MORE THAN A TECHNICAL SOLUTION</a:t>
            </a:r>
            <a:endParaRPr lang="en-GB" altLang="sv-SE" sz="2400" b="1" dirty="0">
              <a:solidFill>
                <a:srgbClr val="FFFFFF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8532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B53C-2731-4E67-8E49-4CF95A4047A8}" type="slidenum">
              <a:rPr lang="sv-SE" smtClean="0"/>
              <a:pPr/>
              <a:t>26</a:t>
            </a:fld>
            <a:endParaRPr lang="sv-SE" dirty="0"/>
          </a:p>
        </p:txBody>
      </p:sp>
      <p:sp>
        <p:nvSpPr>
          <p:cNvPr id="24" name="TextBox 23"/>
          <p:cNvSpPr txBox="1"/>
          <p:nvPr/>
        </p:nvSpPr>
        <p:spPr>
          <a:xfrm>
            <a:off x="2339472" y="585336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2400" b="1" dirty="0" smtClean="0"/>
              <a:t>2020</a:t>
            </a:r>
            <a:endParaRPr lang="en-GB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814840" y="570307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2400" b="1" dirty="0" smtClean="0"/>
              <a:t>2030</a:t>
            </a:r>
            <a:endParaRPr lang="en-GB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550905" y="569234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2400" b="1" dirty="0" smtClean="0"/>
              <a:t>2040</a:t>
            </a:r>
            <a:endParaRPr lang="en-GB" sz="2400" b="1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272474" y="1703815"/>
            <a:ext cx="22269" cy="41733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272474" y="5853364"/>
            <a:ext cx="7608539" cy="238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1792081" y="2351415"/>
            <a:ext cx="6680668" cy="3097309"/>
          </a:xfrm>
          <a:custGeom>
            <a:avLst/>
            <a:gdLst>
              <a:gd name="connsiteX0" fmla="*/ 0 w 5715000"/>
              <a:gd name="connsiteY0" fmla="*/ 2478900 h 2478900"/>
              <a:gd name="connsiteX1" fmla="*/ 1308100 w 5715000"/>
              <a:gd name="connsiteY1" fmla="*/ 2339200 h 2478900"/>
              <a:gd name="connsiteX2" fmla="*/ 2476500 w 5715000"/>
              <a:gd name="connsiteY2" fmla="*/ 1653400 h 2478900"/>
              <a:gd name="connsiteX3" fmla="*/ 3644900 w 5715000"/>
              <a:gd name="connsiteY3" fmla="*/ 586600 h 2478900"/>
              <a:gd name="connsiteX4" fmla="*/ 4254500 w 5715000"/>
              <a:gd name="connsiteY4" fmla="*/ 116700 h 2478900"/>
              <a:gd name="connsiteX5" fmla="*/ 5283200 w 5715000"/>
              <a:gd name="connsiteY5" fmla="*/ 15100 h 2478900"/>
              <a:gd name="connsiteX6" fmla="*/ 5715000 w 5715000"/>
              <a:gd name="connsiteY6" fmla="*/ 2400 h 247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00" h="2478900">
                <a:moveTo>
                  <a:pt x="0" y="2478900"/>
                </a:moveTo>
                <a:cubicBezTo>
                  <a:pt x="447675" y="2477841"/>
                  <a:pt x="895350" y="2476783"/>
                  <a:pt x="1308100" y="2339200"/>
                </a:cubicBezTo>
                <a:cubicBezTo>
                  <a:pt x="1720850" y="2201617"/>
                  <a:pt x="2087033" y="1945500"/>
                  <a:pt x="2476500" y="1653400"/>
                </a:cubicBezTo>
                <a:cubicBezTo>
                  <a:pt x="2865967" y="1361300"/>
                  <a:pt x="3348567" y="842717"/>
                  <a:pt x="3644900" y="586600"/>
                </a:cubicBezTo>
                <a:cubicBezTo>
                  <a:pt x="3941233" y="330483"/>
                  <a:pt x="3981450" y="211950"/>
                  <a:pt x="4254500" y="116700"/>
                </a:cubicBezTo>
                <a:cubicBezTo>
                  <a:pt x="4527550" y="21450"/>
                  <a:pt x="5039783" y="34150"/>
                  <a:pt x="5283200" y="15100"/>
                </a:cubicBezTo>
                <a:cubicBezTo>
                  <a:pt x="5526617" y="-3950"/>
                  <a:pt x="5620808" y="-775"/>
                  <a:pt x="5715000" y="2400"/>
                </a:cubicBezTo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flipV="1">
            <a:off x="1792081" y="2412320"/>
            <a:ext cx="6680668" cy="3125438"/>
          </a:xfrm>
          <a:custGeom>
            <a:avLst/>
            <a:gdLst>
              <a:gd name="connsiteX0" fmla="*/ 0 w 5715000"/>
              <a:gd name="connsiteY0" fmla="*/ 2478900 h 2478900"/>
              <a:gd name="connsiteX1" fmla="*/ 1308100 w 5715000"/>
              <a:gd name="connsiteY1" fmla="*/ 2339200 h 2478900"/>
              <a:gd name="connsiteX2" fmla="*/ 2476500 w 5715000"/>
              <a:gd name="connsiteY2" fmla="*/ 1653400 h 2478900"/>
              <a:gd name="connsiteX3" fmla="*/ 3644900 w 5715000"/>
              <a:gd name="connsiteY3" fmla="*/ 586600 h 2478900"/>
              <a:gd name="connsiteX4" fmla="*/ 4254500 w 5715000"/>
              <a:gd name="connsiteY4" fmla="*/ 116700 h 2478900"/>
              <a:gd name="connsiteX5" fmla="*/ 5283200 w 5715000"/>
              <a:gd name="connsiteY5" fmla="*/ 15100 h 2478900"/>
              <a:gd name="connsiteX6" fmla="*/ 5715000 w 5715000"/>
              <a:gd name="connsiteY6" fmla="*/ 2400 h 247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00" h="2478900">
                <a:moveTo>
                  <a:pt x="0" y="2478900"/>
                </a:moveTo>
                <a:cubicBezTo>
                  <a:pt x="447675" y="2477841"/>
                  <a:pt x="895350" y="2476783"/>
                  <a:pt x="1308100" y="2339200"/>
                </a:cubicBezTo>
                <a:cubicBezTo>
                  <a:pt x="1720850" y="2201617"/>
                  <a:pt x="2087033" y="1945500"/>
                  <a:pt x="2476500" y="1653400"/>
                </a:cubicBezTo>
                <a:cubicBezTo>
                  <a:pt x="2865967" y="1361300"/>
                  <a:pt x="3348567" y="842717"/>
                  <a:pt x="3644900" y="586600"/>
                </a:cubicBezTo>
                <a:cubicBezTo>
                  <a:pt x="3941233" y="330483"/>
                  <a:pt x="3981450" y="211950"/>
                  <a:pt x="4254500" y="116700"/>
                </a:cubicBezTo>
                <a:cubicBezTo>
                  <a:pt x="4527550" y="21450"/>
                  <a:pt x="5039783" y="34150"/>
                  <a:pt x="5283200" y="15100"/>
                </a:cubicBezTo>
                <a:cubicBezTo>
                  <a:pt x="5526617" y="-3950"/>
                  <a:pt x="5620808" y="-775"/>
                  <a:pt x="5715000" y="24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4505" y="1208900"/>
            <a:ext cx="1068907" cy="114251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b="1" dirty="0" smtClean="0"/>
              <a:t>No. </a:t>
            </a:r>
            <a:r>
              <a:rPr lang="sv-SE" b="1" dirty="0" err="1" smtClean="0"/>
              <a:t>Of</a:t>
            </a:r>
            <a:r>
              <a:rPr lang="sv-SE" b="1" dirty="0" smtClean="0"/>
              <a:t> Airports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070298" y="5715485"/>
            <a:ext cx="1068907" cy="114251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600" b="1" dirty="0" err="1" smtClean="0"/>
              <a:t>Time</a:t>
            </a:r>
            <a:r>
              <a:rPr lang="sv-SE" sz="1600" b="1" dirty="0" smtClean="0"/>
              <a:t> </a:t>
            </a:r>
            <a:endParaRPr lang="en-GB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964032" y="4755367"/>
            <a:ext cx="1698003" cy="114251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2000" b="1" dirty="0" err="1" smtClean="0"/>
              <a:t>Traditional</a:t>
            </a:r>
            <a:r>
              <a:rPr lang="sv-SE" sz="2000" b="1" dirty="0" smtClean="0"/>
              <a:t> Towers</a:t>
            </a:r>
            <a:endParaRPr lang="en-GB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795159" y="1722397"/>
            <a:ext cx="1068907" cy="114251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b="1" dirty="0" smtClean="0"/>
              <a:t>Digital Towers - </a:t>
            </a:r>
            <a:r>
              <a:rPr lang="sv-SE" b="1" dirty="0" err="1" smtClean="0"/>
              <a:t>Digitalisation</a:t>
            </a:r>
            <a:endParaRPr lang="en-GB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2708817" y="5448724"/>
            <a:ext cx="0" cy="587126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132415" y="3975039"/>
            <a:ext cx="11134" cy="2060811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64032" y="5448724"/>
            <a:ext cx="0" cy="587126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721101" y="16392"/>
            <a:ext cx="10515600" cy="1325563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Digital Tower Market </a:t>
            </a:r>
            <a:r>
              <a:rPr lang="sv-SE" dirty="0" err="1" smtClean="0">
                <a:solidFill>
                  <a:schemeClr val="tx1"/>
                </a:solidFill>
              </a:rPr>
              <a:t>impact</a:t>
            </a:r>
            <a:r>
              <a:rPr lang="sv-SE" dirty="0" smtClean="0">
                <a:solidFill>
                  <a:schemeClr val="tx1"/>
                </a:solidFill>
              </a:rPr>
              <a:t> from COVID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792080" y="2365074"/>
            <a:ext cx="6680668" cy="3097309"/>
          </a:xfrm>
          <a:custGeom>
            <a:avLst/>
            <a:gdLst>
              <a:gd name="connsiteX0" fmla="*/ 0 w 5715000"/>
              <a:gd name="connsiteY0" fmla="*/ 2478900 h 2478900"/>
              <a:gd name="connsiteX1" fmla="*/ 1308100 w 5715000"/>
              <a:gd name="connsiteY1" fmla="*/ 2339200 h 2478900"/>
              <a:gd name="connsiteX2" fmla="*/ 2476500 w 5715000"/>
              <a:gd name="connsiteY2" fmla="*/ 1653400 h 2478900"/>
              <a:gd name="connsiteX3" fmla="*/ 3644900 w 5715000"/>
              <a:gd name="connsiteY3" fmla="*/ 586600 h 2478900"/>
              <a:gd name="connsiteX4" fmla="*/ 4254500 w 5715000"/>
              <a:gd name="connsiteY4" fmla="*/ 116700 h 2478900"/>
              <a:gd name="connsiteX5" fmla="*/ 5283200 w 5715000"/>
              <a:gd name="connsiteY5" fmla="*/ 15100 h 2478900"/>
              <a:gd name="connsiteX6" fmla="*/ 5715000 w 5715000"/>
              <a:gd name="connsiteY6" fmla="*/ 2400 h 2478900"/>
              <a:gd name="connsiteX0" fmla="*/ 0 w 5715000"/>
              <a:gd name="connsiteY0" fmla="*/ 2478900 h 2478900"/>
              <a:gd name="connsiteX1" fmla="*/ 1294842 w 5715000"/>
              <a:gd name="connsiteY1" fmla="*/ 2177949 h 2478900"/>
              <a:gd name="connsiteX2" fmla="*/ 2476500 w 5715000"/>
              <a:gd name="connsiteY2" fmla="*/ 1653400 h 2478900"/>
              <a:gd name="connsiteX3" fmla="*/ 3644900 w 5715000"/>
              <a:gd name="connsiteY3" fmla="*/ 586600 h 2478900"/>
              <a:gd name="connsiteX4" fmla="*/ 4254500 w 5715000"/>
              <a:gd name="connsiteY4" fmla="*/ 116700 h 2478900"/>
              <a:gd name="connsiteX5" fmla="*/ 5283200 w 5715000"/>
              <a:gd name="connsiteY5" fmla="*/ 15100 h 2478900"/>
              <a:gd name="connsiteX6" fmla="*/ 5715000 w 5715000"/>
              <a:gd name="connsiteY6" fmla="*/ 2400 h 2478900"/>
              <a:gd name="connsiteX0" fmla="*/ 0 w 5715000"/>
              <a:gd name="connsiteY0" fmla="*/ 2478900 h 2478900"/>
              <a:gd name="connsiteX1" fmla="*/ 1294842 w 5715000"/>
              <a:gd name="connsiteY1" fmla="*/ 2177949 h 2478900"/>
              <a:gd name="connsiteX2" fmla="*/ 2224596 w 5715000"/>
              <a:gd name="connsiteY2" fmla="*/ 1417725 h 2478900"/>
              <a:gd name="connsiteX3" fmla="*/ 3644900 w 5715000"/>
              <a:gd name="connsiteY3" fmla="*/ 586600 h 2478900"/>
              <a:gd name="connsiteX4" fmla="*/ 4254500 w 5715000"/>
              <a:gd name="connsiteY4" fmla="*/ 116700 h 2478900"/>
              <a:gd name="connsiteX5" fmla="*/ 5283200 w 5715000"/>
              <a:gd name="connsiteY5" fmla="*/ 15100 h 2478900"/>
              <a:gd name="connsiteX6" fmla="*/ 5715000 w 5715000"/>
              <a:gd name="connsiteY6" fmla="*/ 2400 h 2478900"/>
              <a:gd name="connsiteX0" fmla="*/ 0 w 5715000"/>
              <a:gd name="connsiteY0" fmla="*/ 2478900 h 2478900"/>
              <a:gd name="connsiteX1" fmla="*/ 1294842 w 5715000"/>
              <a:gd name="connsiteY1" fmla="*/ 2177949 h 2478900"/>
              <a:gd name="connsiteX2" fmla="*/ 2224596 w 5715000"/>
              <a:gd name="connsiteY2" fmla="*/ 1417725 h 2478900"/>
              <a:gd name="connsiteX3" fmla="*/ 3339965 w 5715000"/>
              <a:gd name="connsiteY3" fmla="*/ 202079 h 2478900"/>
              <a:gd name="connsiteX4" fmla="*/ 4254500 w 5715000"/>
              <a:gd name="connsiteY4" fmla="*/ 116700 h 2478900"/>
              <a:gd name="connsiteX5" fmla="*/ 5283200 w 5715000"/>
              <a:gd name="connsiteY5" fmla="*/ 15100 h 2478900"/>
              <a:gd name="connsiteX6" fmla="*/ 5715000 w 5715000"/>
              <a:gd name="connsiteY6" fmla="*/ 2400 h 2478900"/>
              <a:gd name="connsiteX0" fmla="*/ 0 w 5715000"/>
              <a:gd name="connsiteY0" fmla="*/ 2478900 h 2478900"/>
              <a:gd name="connsiteX1" fmla="*/ 1294842 w 5715000"/>
              <a:gd name="connsiteY1" fmla="*/ 2177949 h 2478900"/>
              <a:gd name="connsiteX2" fmla="*/ 2065499 w 5715000"/>
              <a:gd name="connsiteY2" fmla="*/ 1231666 h 2478900"/>
              <a:gd name="connsiteX3" fmla="*/ 3339965 w 5715000"/>
              <a:gd name="connsiteY3" fmla="*/ 202079 h 2478900"/>
              <a:gd name="connsiteX4" fmla="*/ 4254500 w 5715000"/>
              <a:gd name="connsiteY4" fmla="*/ 116700 h 2478900"/>
              <a:gd name="connsiteX5" fmla="*/ 5283200 w 5715000"/>
              <a:gd name="connsiteY5" fmla="*/ 15100 h 2478900"/>
              <a:gd name="connsiteX6" fmla="*/ 5715000 w 5715000"/>
              <a:gd name="connsiteY6" fmla="*/ 2400 h 2478900"/>
              <a:gd name="connsiteX0" fmla="*/ 0 w 5715000"/>
              <a:gd name="connsiteY0" fmla="*/ 2478900 h 2478900"/>
              <a:gd name="connsiteX1" fmla="*/ 1294842 w 5715000"/>
              <a:gd name="connsiteY1" fmla="*/ 2177949 h 2478900"/>
              <a:gd name="connsiteX2" fmla="*/ 2065499 w 5715000"/>
              <a:gd name="connsiteY2" fmla="*/ 1231666 h 2478900"/>
              <a:gd name="connsiteX3" fmla="*/ 3339965 w 5715000"/>
              <a:gd name="connsiteY3" fmla="*/ 202079 h 2478900"/>
              <a:gd name="connsiteX4" fmla="*/ 4267758 w 5715000"/>
              <a:gd name="connsiteY4" fmla="*/ 54681 h 2478900"/>
              <a:gd name="connsiteX5" fmla="*/ 5283200 w 5715000"/>
              <a:gd name="connsiteY5" fmla="*/ 15100 h 2478900"/>
              <a:gd name="connsiteX6" fmla="*/ 5715000 w 5715000"/>
              <a:gd name="connsiteY6" fmla="*/ 2400 h 247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00" h="2478900">
                <a:moveTo>
                  <a:pt x="0" y="2478900"/>
                </a:moveTo>
                <a:cubicBezTo>
                  <a:pt x="447675" y="2477841"/>
                  <a:pt x="950592" y="2385821"/>
                  <a:pt x="1294842" y="2177949"/>
                </a:cubicBezTo>
                <a:cubicBezTo>
                  <a:pt x="1639092" y="1970077"/>
                  <a:pt x="1724645" y="1560978"/>
                  <a:pt x="2065499" y="1231666"/>
                </a:cubicBezTo>
                <a:cubicBezTo>
                  <a:pt x="2406353" y="902354"/>
                  <a:pt x="2972922" y="398243"/>
                  <a:pt x="3339965" y="202079"/>
                </a:cubicBezTo>
                <a:cubicBezTo>
                  <a:pt x="3707008" y="5915"/>
                  <a:pt x="3943886" y="85844"/>
                  <a:pt x="4267758" y="54681"/>
                </a:cubicBezTo>
                <a:lnTo>
                  <a:pt x="5283200" y="15100"/>
                </a:lnTo>
                <a:cubicBezTo>
                  <a:pt x="5526617" y="-3950"/>
                  <a:pt x="5620808" y="-775"/>
                  <a:pt x="5715000" y="2400"/>
                </a:cubicBezTo>
              </a:path>
            </a:pathLst>
          </a:custGeom>
          <a:noFill/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4230863" y="3834466"/>
            <a:ext cx="518145" cy="53584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85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 err="1" smtClean="0"/>
              <a:t>Thanks</a:t>
            </a:r>
            <a:r>
              <a:rPr lang="sv-SE" dirty="0" smtClean="0"/>
              <a:t> for </a:t>
            </a:r>
            <a:r>
              <a:rPr lang="sv-SE" dirty="0" err="1" smtClean="0"/>
              <a:t>listening</a:t>
            </a:r>
            <a:r>
              <a:rPr lang="sv-SE" dirty="0" smtClean="0"/>
              <a:t> !</a:t>
            </a:r>
          </a:p>
          <a:p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 smtClean="0"/>
              <a:t>Saab Digital Air </a:t>
            </a:r>
            <a:r>
              <a:rPr lang="sv-SE" dirty="0" err="1" smtClean="0"/>
              <a:t>Traffic</a:t>
            </a:r>
            <a:r>
              <a:rPr lang="sv-SE" dirty="0" smtClean="0"/>
              <a:t> Solutions 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281738"/>
            <a:ext cx="1676400" cy="365125"/>
          </a:xfrm>
          <a:prstGeom prst="rect">
            <a:avLst/>
          </a:prstGeom>
        </p:spPr>
        <p:txBody>
          <a:bodyPr/>
          <a:lstStyle/>
          <a:p>
            <a:fld id="{3BC3B53C-2731-4E67-8E49-4CF95A4047A8}" type="slidenum">
              <a:rPr lang="sv-SE" smtClean="0"/>
              <a:pPr/>
              <a:t>27</a:t>
            </a:fld>
            <a:endParaRPr lang="sv-SE" dirty="0"/>
          </a:p>
        </p:txBody>
      </p:sp>
      <p:sp>
        <p:nvSpPr>
          <p:cNvPr id="9" name="Shape 317"/>
          <p:cNvSpPr/>
          <p:nvPr/>
        </p:nvSpPr>
        <p:spPr>
          <a:xfrm>
            <a:off x="8421734" y="2247300"/>
            <a:ext cx="2630487" cy="1084001"/>
          </a:xfrm>
          <a:prstGeom prst="rect">
            <a:avLst/>
          </a:prstGeom>
          <a:solidFill>
            <a:srgbClr val="FAB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2400">
                <a:solidFill>
                  <a:srgbClr val="353534"/>
                </a:solidFill>
              </a:defRPr>
            </a:lvl1pPr>
          </a:lstStyle>
          <a:p>
            <a:pPr>
              <a:spcBef>
                <a:spcPct val="0"/>
              </a:spcBef>
            </a:pPr>
            <a:r>
              <a:rPr lang="sv-SE" altLang="sv-SE" sz="1200" b="1" noProof="1"/>
              <a:t>Niclas </a:t>
            </a:r>
            <a:r>
              <a:rPr lang="sv-SE" altLang="sv-SE" sz="1200" b="1" noProof="1" smtClean="0"/>
              <a:t>Gustavsson</a:t>
            </a:r>
          </a:p>
          <a:p>
            <a:pPr>
              <a:spcBef>
                <a:spcPct val="0"/>
              </a:spcBef>
            </a:pPr>
            <a:r>
              <a:rPr lang="en-GB" altLang="sv-SE" sz="1200" dirty="0" smtClean="0">
                <a:cs typeface="Arial" panose="020B0604020202020204" pitchFamily="34" charset="0"/>
              </a:rPr>
              <a:t>Vice </a:t>
            </a:r>
            <a:r>
              <a:rPr lang="en-GB" altLang="sv-SE" sz="1200" dirty="0">
                <a:cs typeface="Arial" panose="020B0604020202020204" pitchFamily="34" charset="0"/>
              </a:rPr>
              <a:t>President</a:t>
            </a:r>
            <a:br>
              <a:rPr lang="en-GB" altLang="sv-SE" sz="1200" dirty="0">
                <a:cs typeface="Arial" panose="020B0604020202020204" pitchFamily="34" charset="0"/>
              </a:rPr>
            </a:br>
            <a:r>
              <a:rPr lang="en-US" sz="1200" dirty="0">
                <a:ea typeface="Verdana" panose="020B0604030504040204" pitchFamily="34" charset="0"/>
                <a:cs typeface="Verdana" panose="020B0604030504040204" pitchFamily="34" charset="0"/>
              </a:rPr>
              <a:t>Business </a:t>
            </a:r>
            <a:r>
              <a:rPr lang="en-US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Development</a:t>
            </a:r>
          </a:p>
          <a:p>
            <a:pPr>
              <a:spcBef>
                <a:spcPct val="0"/>
              </a:spcBef>
            </a:pPr>
            <a:r>
              <a:rPr lang="en-US" altLang="sv-SE" sz="1200" noProof="1" smtClean="0"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Niclas.Gustavsson@saabgroup.com</a:t>
            </a:r>
            <a:endParaRPr lang="en-US" altLang="sv-SE" sz="1200" noProof="1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sv-SE" sz="1200" noProof="1" smtClean="0">
                <a:ea typeface="Verdana" panose="020B0604030504040204" pitchFamily="34" charset="0"/>
                <a:cs typeface="Verdana" panose="020B0604030504040204" pitchFamily="34" charset="0"/>
              </a:rPr>
              <a:t>+46 734 180714</a:t>
            </a:r>
            <a:endParaRPr lang="sv-SE" altLang="sv-SE" sz="1200" noProof="1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936" y="2247300"/>
            <a:ext cx="1084001" cy="108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0"/>
          <a:stretch/>
        </p:blipFill>
        <p:spPr>
          <a:xfrm>
            <a:off x="0" y="-8230"/>
            <a:ext cx="12206632" cy="6866231"/>
          </a:xfrm>
          <a:prstGeom prst="rect">
            <a:avLst/>
          </a:prstGeom>
        </p:spPr>
      </p:pic>
      <p:pic>
        <p:nvPicPr>
          <p:cNvPr id="175108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17" y="334433"/>
            <a:ext cx="1786467" cy="56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-2117" y="1277299"/>
            <a:ext cx="12194117" cy="4441333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lt1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67968" y="1715034"/>
            <a:ext cx="5898525" cy="117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30000"/>
              </a:spcBef>
              <a:buBlip>
                <a:blip r:embed="rId5"/>
              </a:buBlip>
              <a:defRPr sz="15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GB" altLang="sv-SE" sz="3333" dirty="0">
                <a:solidFill>
                  <a:srgbClr val="FFFFFF"/>
                </a:solidFill>
                <a:ea typeface="Arial" charset="0"/>
                <a:cs typeface="Arial" charset="0"/>
              </a:rPr>
              <a:t>SAAB AND LFV </a:t>
            </a:r>
            <a:br>
              <a:rPr lang="en-GB" altLang="sv-SE" sz="3333" dirty="0">
                <a:solidFill>
                  <a:srgbClr val="FFFFFF"/>
                </a:solidFill>
                <a:ea typeface="Arial" charset="0"/>
                <a:cs typeface="Arial" charset="0"/>
              </a:rPr>
            </a:br>
            <a:r>
              <a:rPr lang="en-GB" altLang="sv-SE" sz="3333" b="1" dirty="0"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A WIN-WIN SOLUTION</a:t>
            </a:r>
            <a:endParaRPr lang="en-GB" altLang="sv-SE" sz="2400" b="1" dirty="0">
              <a:solidFill>
                <a:srgbClr val="FFFFFF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67967" y="2978453"/>
            <a:ext cx="6798544" cy="250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30000"/>
              </a:spcBef>
              <a:buBlip>
                <a:blip r:embed="rId5"/>
              </a:buBlip>
              <a:defRPr sz="15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228594" lvl="1" indent="-228594">
              <a:spcBef>
                <a:spcPct val="0"/>
              </a:spcBef>
              <a:spcAft>
                <a:spcPts val="1333"/>
              </a:spcAft>
              <a:buClrTx/>
              <a:buSzPct val="80000"/>
              <a:tabLst>
                <a:tab pos="171446" algn="l"/>
              </a:tabLst>
            </a:pPr>
            <a:r>
              <a:rPr lang="en-GB" altLang="sv-SE" sz="1333" dirty="0">
                <a:solidFill>
                  <a:schemeClr val="bg1"/>
                </a:solidFill>
              </a:rPr>
              <a:t>Saab and LFV (the Swedish Air navigation Service Provider) </a:t>
            </a:r>
            <a:br>
              <a:rPr lang="en-GB" altLang="sv-SE" sz="1333" dirty="0">
                <a:solidFill>
                  <a:schemeClr val="bg1"/>
                </a:solidFill>
              </a:rPr>
            </a:br>
            <a:r>
              <a:rPr lang="en-GB" altLang="sv-SE" sz="1333" dirty="0">
                <a:solidFill>
                  <a:schemeClr val="bg1"/>
                </a:solidFill>
              </a:rPr>
              <a:t>have established Saab Digital Air Traffic Solutions AB</a:t>
            </a:r>
          </a:p>
          <a:p>
            <a:pPr marL="228594" lvl="1" indent="-228594">
              <a:spcBef>
                <a:spcPct val="0"/>
              </a:spcBef>
              <a:spcAft>
                <a:spcPts val="1333"/>
              </a:spcAft>
              <a:buClrTx/>
              <a:buSzPct val="80000"/>
              <a:tabLst>
                <a:tab pos="171446" algn="l"/>
              </a:tabLst>
            </a:pPr>
            <a:r>
              <a:rPr lang="en-GB" altLang="sv-SE" sz="1333" dirty="0">
                <a:solidFill>
                  <a:schemeClr val="bg1"/>
                </a:solidFill>
              </a:rPr>
              <a:t>The company markets, sells, develops and operates products </a:t>
            </a:r>
            <a:br>
              <a:rPr lang="en-GB" altLang="sv-SE" sz="1333" dirty="0">
                <a:solidFill>
                  <a:schemeClr val="bg1"/>
                </a:solidFill>
              </a:rPr>
            </a:br>
            <a:r>
              <a:rPr lang="en-GB" altLang="sv-SE" sz="1333" dirty="0">
                <a:solidFill>
                  <a:schemeClr val="bg1"/>
                </a:solidFill>
              </a:rPr>
              <a:t>and services for digital air traffic control</a:t>
            </a:r>
          </a:p>
          <a:p>
            <a:pPr marL="228594" lvl="1" indent="-228594">
              <a:spcBef>
                <a:spcPct val="0"/>
              </a:spcBef>
              <a:spcAft>
                <a:spcPts val="1333"/>
              </a:spcAft>
              <a:buClrTx/>
              <a:buSzPct val="80000"/>
              <a:tabLst>
                <a:tab pos="171446" algn="l"/>
              </a:tabLst>
            </a:pPr>
            <a:r>
              <a:rPr lang="en-GB" altLang="sv-SE" sz="1333" dirty="0">
                <a:solidFill>
                  <a:schemeClr val="bg1"/>
                </a:solidFill>
              </a:rPr>
              <a:t>The company provides innovative customised remote air traffic </a:t>
            </a:r>
            <a:br>
              <a:rPr lang="en-GB" altLang="sv-SE" sz="1333" dirty="0">
                <a:solidFill>
                  <a:schemeClr val="bg1"/>
                </a:solidFill>
              </a:rPr>
            </a:br>
            <a:r>
              <a:rPr lang="en-GB" altLang="sv-SE" sz="1333" dirty="0">
                <a:solidFill>
                  <a:schemeClr val="bg1"/>
                </a:solidFill>
              </a:rPr>
              <a:t>control by combining unique operational and technical excellence </a:t>
            </a:r>
            <a:br>
              <a:rPr lang="en-GB" altLang="sv-SE" sz="1333" dirty="0">
                <a:solidFill>
                  <a:schemeClr val="bg1"/>
                </a:solidFill>
              </a:rPr>
            </a:br>
            <a:r>
              <a:rPr lang="en-GB" altLang="sv-SE" sz="1333" dirty="0">
                <a:solidFill>
                  <a:schemeClr val="bg1"/>
                </a:solidFill>
              </a:rPr>
              <a:t>to benefit our customers and society </a:t>
            </a:r>
          </a:p>
          <a:p>
            <a:pPr marL="228594" lvl="1" indent="-228594">
              <a:spcBef>
                <a:spcPct val="0"/>
              </a:spcBef>
              <a:spcAft>
                <a:spcPts val="1333"/>
              </a:spcAft>
              <a:buClrTx/>
              <a:buSzPct val="80000"/>
              <a:tabLst>
                <a:tab pos="171446" algn="l"/>
              </a:tabLst>
            </a:pPr>
            <a:r>
              <a:rPr lang="en-GB" altLang="sv-SE" sz="1333" dirty="0">
                <a:solidFill>
                  <a:schemeClr val="bg1"/>
                </a:solidFill>
              </a:rPr>
              <a:t>A digital ANS provider for the future </a:t>
            </a:r>
          </a:p>
        </p:txBody>
      </p:sp>
      <p:pic>
        <p:nvPicPr>
          <p:cNvPr id="18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43481" y="4512756"/>
            <a:ext cx="3475464" cy="109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 4"/>
          <p:cNvGrpSpPr/>
          <p:nvPr/>
        </p:nvGrpSpPr>
        <p:grpSpPr>
          <a:xfrm>
            <a:off x="9024079" y="1828279"/>
            <a:ext cx="2496939" cy="2604531"/>
            <a:chOff x="6502740" y="2334328"/>
            <a:chExt cx="1684921" cy="1757524"/>
          </a:xfrm>
        </p:grpSpPr>
        <p:pic>
          <p:nvPicPr>
            <p:cNvPr id="15" name="Bildobjekt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2740" y="3110459"/>
              <a:ext cx="1684921" cy="981393"/>
            </a:xfrm>
            <a:prstGeom prst="rect">
              <a:avLst/>
            </a:prstGeom>
          </p:spPr>
        </p:pic>
        <p:pic>
          <p:nvPicPr>
            <p:cNvPr id="4" name="Bildobjekt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1762" y="2334328"/>
              <a:ext cx="1485432" cy="687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4477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8300" y="121186"/>
            <a:ext cx="11239500" cy="1325563"/>
          </a:xfrm>
        </p:spPr>
        <p:txBody>
          <a:bodyPr/>
          <a:lstStyle/>
          <a:p>
            <a:r>
              <a:rPr lang="sv-SE" dirty="0" err="1" smtClean="0"/>
              <a:t>There</a:t>
            </a:r>
            <a:r>
              <a:rPr lang="sv-SE" dirty="0" smtClean="0"/>
              <a:t> </a:t>
            </a:r>
            <a:r>
              <a:rPr lang="sv-SE" dirty="0"/>
              <a:t>i</a:t>
            </a:r>
            <a:r>
              <a:rPr lang="sv-SE" dirty="0" smtClean="0"/>
              <a:t>s a new ATM Landscape </a:t>
            </a:r>
            <a:r>
              <a:rPr lang="sv-SE" dirty="0" err="1" smtClean="0"/>
              <a:t>taking</a:t>
            </a:r>
            <a:r>
              <a:rPr lang="sv-SE" dirty="0" smtClean="0"/>
              <a:t> </a:t>
            </a:r>
            <a:r>
              <a:rPr lang="sv-SE" dirty="0" err="1" smtClean="0"/>
              <a:t>shape</a:t>
            </a:r>
            <a:r>
              <a:rPr lang="sv-SE" dirty="0" smtClean="0"/>
              <a:t>…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30" y="3651075"/>
            <a:ext cx="2430549" cy="1737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34" y="3743413"/>
            <a:ext cx="1553168" cy="15531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485" y="1925886"/>
            <a:ext cx="4090646" cy="14614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745" y="2917089"/>
            <a:ext cx="2293691" cy="171873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00" y="1550025"/>
            <a:ext cx="3028003" cy="17020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Bildobjekt 8">
            <a:extLst>
              <a:ext uri="{FF2B5EF4-FFF2-40B4-BE49-F238E27FC236}">
                <a16:creationId xmlns:a16="http://schemas.microsoft.com/office/drawing/2014/main" id="{924C794A-80D4-134E-8F5A-DDC58E886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882" y="4345571"/>
            <a:ext cx="1391315" cy="13100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9590" y="4894135"/>
            <a:ext cx="4556925" cy="15228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63" y="3305219"/>
            <a:ext cx="2789280" cy="18688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59" y="3249647"/>
            <a:ext cx="2889567" cy="21455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255" y="4793155"/>
            <a:ext cx="1542338" cy="20564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0625" y="2012656"/>
            <a:ext cx="1724585" cy="17576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632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511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760" y="179226"/>
            <a:ext cx="10515600" cy="1325563"/>
          </a:xfrm>
        </p:spPr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A digital ANS </a:t>
            </a:r>
            <a:r>
              <a:rPr lang="sv-SE" dirty="0" err="1" smtClean="0">
                <a:solidFill>
                  <a:schemeClr val="bg1"/>
                </a:solidFill>
              </a:rPr>
              <a:t>Provider</a:t>
            </a:r>
            <a:r>
              <a:rPr lang="sv-SE" dirty="0" smtClean="0">
                <a:solidFill>
                  <a:schemeClr val="bg1"/>
                </a:solidFill>
              </a:rPr>
              <a:t>…and </a:t>
            </a:r>
            <a:r>
              <a:rPr lang="sv-SE" dirty="0" err="1" smtClean="0">
                <a:solidFill>
                  <a:schemeClr val="bg1"/>
                </a:solidFill>
              </a:rPr>
              <a:t>supplier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B53C-2731-4E67-8E49-4CF95A4047A8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082">
            <a:off x="1872143" y="1431332"/>
            <a:ext cx="4626102" cy="52483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Oval 5"/>
          <p:cNvSpPr/>
          <p:nvPr/>
        </p:nvSpPr>
        <p:spPr>
          <a:xfrm>
            <a:off x="205602" y="2391474"/>
            <a:ext cx="1889761" cy="181230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830118" y="2074534"/>
            <a:ext cx="2090057" cy="2129245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By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49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Ops + Tech = Full service offer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B53C-2731-4E67-8E49-4CF95A4047A8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2233862" y="2923674"/>
            <a:ext cx="1816769" cy="28635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Technical Systems and solutions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6472" y="2923674"/>
            <a:ext cx="1816769" cy="28635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Operational services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3862" y="1570414"/>
            <a:ext cx="5859379" cy="12746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Saab Digital Air Traffic Solutions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…driving the global digitalization of Tower services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74958" y="3645568"/>
            <a:ext cx="1921042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199022" y="4824663"/>
            <a:ext cx="1896978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31103" y="3173141"/>
            <a:ext cx="2281989" cy="56548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 smtClean="0"/>
              <a:t>Fast tracking fielding of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 smtClean="0"/>
              <a:t>Saab r-</a:t>
            </a:r>
            <a:r>
              <a:rPr lang="en-US" sz="1100" dirty="0" err="1" smtClean="0"/>
              <a:t>twr</a:t>
            </a:r>
            <a:r>
              <a:rPr lang="en-US" sz="1100" dirty="0" smtClean="0"/>
              <a:t> systems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4112793" y="4355432"/>
            <a:ext cx="2281989" cy="56548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 smtClean="0"/>
              <a:t>Updates based on operational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 smtClean="0"/>
              <a:t>And system experience  </a:t>
            </a:r>
            <a:endParaRPr lang="en-US" sz="1100" dirty="0"/>
          </a:p>
        </p:txBody>
      </p:sp>
      <p:sp>
        <p:nvSpPr>
          <p:cNvPr id="18" name="Right Arrow 17"/>
          <p:cNvSpPr/>
          <p:nvPr/>
        </p:nvSpPr>
        <p:spPr>
          <a:xfrm rot="16200000">
            <a:off x="2944978" y="2670321"/>
            <a:ext cx="394536" cy="36094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16200000">
            <a:off x="6987588" y="2664620"/>
            <a:ext cx="394536" cy="36094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8201525" y="448777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dirty="0" smtClean="0"/>
              <a:t>ADD-ON Services</a:t>
            </a:r>
            <a:endParaRPr lang="en-GB" sz="1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30" y="3173141"/>
            <a:ext cx="1265760" cy="12657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525" y="3173141"/>
            <a:ext cx="1666875" cy="110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9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Scandinavian Mountains Airport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B53C-2731-4E67-8E49-4CF95A4047A8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2" y="1342980"/>
            <a:ext cx="9487857" cy="533600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16075" y="1631616"/>
            <a:ext cx="1968500" cy="1765300"/>
          </a:xfrm>
          <a:prstGeom prst="ellipse">
            <a:avLst/>
          </a:prstGeom>
          <a:solidFill>
            <a:schemeClr val="accent6">
              <a:lumMod val="20000"/>
              <a:lumOff val="80000"/>
              <a:alpha val="1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58" y="270042"/>
            <a:ext cx="2042361" cy="2723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58" y="3168401"/>
            <a:ext cx="2112476" cy="281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66394" y="927979"/>
            <a:ext cx="9876671" cy="117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30000"/>
              </a:spcBef>
              <a:buBlip>
                <a:blip r:embed="rId3"/>
              </a:buBlip>
              <a:defRPr sz="15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GB" altLang="sv-SE" sz="3333" b="1" dirty="0"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GLOBAL FOOTPRINT </a:t>
            </a:r>
            <a:r>
              <a:rPr lang="en-GB" altLang="sv-SE" sz="3333" dirty="0">
                <a:solidFill>
                  <a:srgbClr val="FFFFFF"/>
                </a:solidFill>
                <a:ea typeface="Arial" charset="0"/>
                <a:cs typeface="Arial" charset="0"/>
              </a:rPr>
              <a:t/>
            </a:r>
            <a:br>
              <a:rPr lang="en-GB" altLang="sv-SE" sz="3333" dirty="0">
                <a:solidFill>
                  <a:srgbClr val="FFFFFF"/>
                </a:solidFill>
                <a:ea typeface="Arial" charset="0"/>
                <a:cs typeface="Arial" charset="0"/>
              </a:rPr>
            </a:br>
            <a:r>
              <a:rPr lang="en-GB" altLang="sv-SE" sz="3333" dirty="0">
                <a:solidFill>
                  <a:srgbClr val="FFFFFF"/>
                </a:solidFill>
                <a:ea typeface="Arial" charset="0"/>
                <a:cs typeface="Arial" charset="0"/>
              </a:rPr>
              <a:t>SOLUTIONS INSTALLED AROUND THE WORLD</a:t>
            </a:r>
            <a:endParaRPr lang="en-GB" altLang="sv-SE" sz="24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grpSp>
        <p:nvGrpSpPr>
          <p:cNvPr id="2" name="Grupp 1"/>
          <p:cNvGrpSpPr/>
          <p:nvPr/>
        </p:nvGrpSpPr>
        <p:grpSpPr>
          <a:xfrm>
            <a:off x="315577" y="688485"/>
            <a:ext cx="2785975" cy="1921405"/>
            <a:chOff x="265257" y="2547175"/>
            <a:chExt cx="2089481" cy="1441054"/>
          </a:xfrm>
        </p:grpSpPr>
        <p:sp>
          <p:nvSpPr>
            <p:cNvPr id="48" name="Rectangle 4"/>
            <p:cNvSpPr>
              <a:spLocks noChangeArrowheads="1"/>
            </p:cNvSpPr>
            <p:nvPr/>
          </p:nvSpPr>
          <p:spPr bwMode="auto">
            <a:xfrm>
              <a:off x="628792" y="3608285"/>
              <a:ext cx="1695966" cy="379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>
              <a:lvl1pPr>
                <a:spcBef>
                  <a:spcPct val="30000"/>
                </a:spcBef>
                <a:buBlip>
                  <a:blip r:embed="rId3"/>
                </a:buBlip>
                <a:defRPr sz="15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marL="0" lvl="1">
                <a:spcBef>
                  <a:spcPct val="0"/>
                </a:spcBef>
                <a:buClrTx/>
                <a:buSzPct val="80000"/>
                <a:buNone/>
                <a:tabLst>
                  <a:tab pos="173562" algn="l"/>
                </a:tabLst>
              </a:pPr>
              <a:r>
                <a:rPr lang="en-GB" altLang="sv-SE" sz="1467" dirty="0"/>
                <a:t>IRELAND </a:t>
              </a:r>
              <a:r>
                <a:rPr lang="en-GB" altLang="sv-SE" sz="1067" dirty="0"/>
                <a:t/>
              </a:r>
              <a:br>
                <a:rPr lang="en-GB" altLang="sv-SE" sz="1067" dirty="0"/>
              </a:br>
              <a:r>
                <a:rPr lang="en-GB" altLang="sv-SE" sz="1067" dirty="0"/>
                <a:t>Cork and Shannon</a:t>
              </a:r>
            </a:p>
          </p:txBody>
        </p:sp>
        <p:pic>
          <p:nvPicPr>
            <p:cNvPr id="38" name="Picture 3" descr="\\corp.saab.se\users\udc1\stpxah\My Documents\My Pictures\ROT\2015\JYO rTWR displays 2015-06-0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101"/>
                      </a14:imgEffect>
                      <a14:imgEffect>
                        <a14:saturation sa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6813" y="2547175"/>
              <a:ext cx="2087925" cy="986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Bildobjekt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5257" y="3595449"/>
              <a:ext cx="309294" cy="297261"/>
            </a:xfrm>
            <a:prstGeom prst="rect">
              <a:avLst/>
            </a:prstGeom>
          </p:spPr>
        </p:pic>
      </p:grpSp>
      <p:grpSp>
        <p:nvGrpSpPr>
          <p:cNvPr id="3" name="Grupp 2"/>
          <p:cNvGrpSpPr/>
          <p:nvPr/>
        </p:nvGrpSpPr>
        <p:grpSpPr>
          <a:xfrm>
            <a:off x="3210432" y="688485"/>
            <a:ext cx="2794027" cy="1921405"/>
            <a:chOff x="2436399" y="2547175"/>
            <a:chExt cx="2095520" cy="1441054"/>
          </a:xfrm>
        </p:grpSpPr>
        <p:pic>
          <p:nvPicPr>
            <p:cNvPr id="37" name="Picture 2" descr="\\corp.saab.se\users\udc1\stpxah\My Documents\My Pictures\ROT\2015\20150529_103755_Sycolin Rd SE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85"/>
                      </a14:imgEffect>
                      <a14:imgEffect>
                        <a14:saturation sat="42000"/>
                      </a14:imgEffect>
                      <a14:imgEffect>
                        <a14:brightnessContrast contras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9888" y="2547175"/>
              <a:ext cx="2082031" cy="986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Bildobjekt 4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484"/>
            <a:stretch/>
          </p:blipFill>
          <p:spPr>
            <a:xfrm>
              <a:off x="2436399" y="3595449"/>
              <a:ext cx="309294" cy="297261"/>
            </a:xfrm>
            <a:prstGeom prst="rect">
              <a:avLst/>
            </a:prstGeom>
          </p:spPr>
        </p:pic>
        <p:sp>
          <p:nvSpPr>
            <p:cNvPr id="45" name="Rectangle 4"/>
            <p:cNvSpPr>
              <a:spLocks noChangeArrowheads="1"/>
            </p:cNvSpPr>
            <p:nvPr/>
          </p:nvSpPr>
          <p:spPr bwMode="auto">
            <a:xfrm>
              <a:off x="2805973" y="3608285"/>
              <a:ext cx="1695966" cy="379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>
              <a:lvl1pPr>
                <a:spcBef>
                  <a:spcPct val="30000"/>
                </a:spcBef>
                <a:buBlip>
                  <a:blip r:embed="rId3"/>
                </a:buBlip>
                <a:defRPr sz="15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marL="0" lvl="1">
                <a:spcBef>
                  <a:spcPct val="0"/>
                </a:spcBef>
                <a:buClrTx/>
                <a:buSzPct val="80000"/>
                <a:buNone/>
                <a:tabLst>
                  <a:tab pos="173562" algn="l"/>
                </a:tabLst>
              </a:pPr>
              <a:r>
                <a:rPr lang="en-GB" altLang="sv-SE" sz="1467" dirty="0"/>
                <a:t>USA </a:t>
              </a:r>
              <a:r>
                <a:rPr lang="en-GB" altLang="sv-SE" sz="1067" dirty="0"/>
                <a:t/>
              </a:r>
              <a:br>
                <a:rPr lang="en-GB" altLang="sv-SE" sz="1067" dirty="0"/>
              </a:br>
              <a:r>
                <a:rPr lang="en-GB" altLang="sv-SE" sz="1067" dirty="0"/>
                <a:t>Leesburg Airport</a:t>
              </a:r>
            </a:p>
          </p:txBody>
        </p:sp>
      </p:grpSp>
      <p:grpSp>
        <p:nvGrpSpPr>
          <p:cNvPr id="4" name="Grupp 3"/>
          <p:cNvGrpSpPr/>
          <p:nvPr/>
        </p:nvGrpSpPr>
        <p:grpSpPr>
          <a:xfrm>
            <a:off x="6175648" y="714052"/>
            <a:ext cx="2785813" cy="1921407"/>
            <a:chOff x="4619715" y="2547174"/>
            <a:chExt cx="2089360" cy="1441055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32988" y="2547174"/>
              <a:ext cx="2076087" cy="98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Bildobjekt 4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9715" y="3595449"/>
              <a:ext cx="309294" cy="297261"/>
            </a:xfrm>
            <a:prstGeom prst="rect">
              <a:avLst/>
            </a:prstGeom>
          </p:spPr>
        </p:pic>
        <p:sp>
          <p:nvSpPr>
            <p:cNvPr id="47" name="Rectangle 4"/>
            <p:cNvSpPr>
              <a:spLocks noChangeArrowheads="1"/>
            </p:cNvSpPr>
            <p:nvPr/>
          </p:nvSpPr>
          <p:spPr bwMode="auto">
            <a:xfrm>
              <a:off x="4989048" y="3608285"/>
              <a:ext cx="1695966" cy="379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>
              <a:lvl1pPr>
                <a:spcBef>
                  <a:spcPct val="30000"/>
                </a:spcBef>
                <a:buBlip>
                  <a:blip r:embed="rId3"/>
                </a:buBlip>
                <a:defRPr sz="15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marL="0" lvl="1">
                <a:spcBef>
                  <a:spcPct val="0"/>
                </a:spcBef>
                <a:buClrTx/>
                <a:buSzPct val="80000"/>
                <a:buNone/>
                <a:tabLst>
                  <a:tab pos="173562" algn="l"/>
                </a:tabLst>
              </a:pPr>
              <a:r>
                <a:rPr lang="en-GB" altLang="sv-SE" sz="1467" dirty="0"/>
                <a:t>THE NETHERLANDS </a:t>
              </a:r>
              <a:r>
                <a:rPr lang="en-GB" altLang="sv-SE" sz="1067" dirty="0"/>
                <a:t/>
              </a:r>
              <a:br>
                <a:rPr lang="en-GB" altLang="sv-SE" sz="1067" dirty="0"/>
              </a:br>
              <a:r>
                <a:rPr lang="en-GB" altLang="sv-SE" sz="1067" dirty="0" err="1" smtClean="0"/>
                <a:t>Schiphol,Centralised</a:t>
              </a:r>
              <a:r>
                <a:rPr lang="en-GB" altLang="sv-SE" sz="1067" dirty="0" smtClean="0"/>
                <a:t> base</a:t>
              </a:r>
              <a:endParaRPr lang="en-GB" altLang="sv-SE" sz="1067" dirty="0"/>
            </a:p>
          </p:txBody>
        </p:sp>
      </p:grpSp>
      <p:grpSp>
        <p:nvGrpSpPr>
          <p:cNvPr id="5" name="Grupp 4"/>
          <p:cNvGrpSpPr/>
          <p:nvPr/>
        </p:nvGrpSpPr>
        <p:grpSpPr>
          <a:xfrm>
            <a:off x="9069713" y="714052"/>
            <a:ext cx="2790616" cy="1921407"/>
            <a:chOff x="6799215" y="2547174"/>
            <a:chExt cx="2092962" cy="1441055"/>
          </a:xfrm>
        </p:grpSpPr>
        <p:pic>
          <p:nvPicPr>
            <p:cNvPr id="40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6174"/>
                      </a14:imgEffect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0145" y="2547174"/>
              <a:ext cx="2082032" cy="986294"/>
            </a:xfrm>
            <a:prstGeom prst="rect">
              <a:avLst/>
            </a:prstGeom>
          </p:spPr>
        </p:pic>
        <p:pic>
          <p:nvPicPr>
            <p:cNvPr id="44" name="Bildobjekt 4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9215" y="3595449"/>
              <a:ext cx="309294" cy="297261"/>
            </a:xfrm>
            <a:prstGeom prst="rect">
              <a:avLst/>
            </a:prstGeom>
          </p:spPr>
        </p:pic>
        <p:sp>
          <p:nvSpPr>
            <p:cNvPr id="50" name="Rectangle 4"/>
            <p:cNvSpPr>
              <a:spLocks noChangeArrowheads="1"/>
            </p:cNvSpPr>
            <p:nvPr/>
          </p:nvSpPr>
          <p:spPr bwMode="auto">
            <a:xfrm>
              <a:off x="7166231" y="3608285"/>
              <a:ext cx="1695966" cy="379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>
              <a:lvl1pPr>
                <a:spcBef>
                  <a:spcPct val="30000"/>
                </a:spcBef>
                <a:buBlip>
                  <a:blip r:embed="rId3"/>
                </a:buBlip>
                <a:defRPr sz="15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marL="0" lvl="1">
                <a:spcBef>
                  <a:spcPct val="0"/>
                </a:spcBef>
                <a:buClrTx/>
                <a:buSzPct val="80000"/>
                <a:buNone/>
                <a:tabLst>
                  <a:tab pos="173562" algn="l"/>
                </a:tabLst>
              </a:pPr>
              <a:r>
                <a:rPr lang="en-GB" altLang="sv-SE" sz="1467" dirty="0"/>
                <a:t>SWEDEN </a:t>
              </a:r>
              <a:r>
                <a:rPr lang="en-GB" altLang="sv-SE" sz="1067" dirty="0"/>
                <a:t/>
              </a:r>
              <a:br>
                <a:rPr lang="en-GB" altLang="sv-SE" sz="1067" dirty="0"/>
              </a:br>
              <a:r>
                <a:rPr lang="en-GB" altLang="sv-SE" sz="1067" dirty="0" smtClean="0"/>
                <a:t>RTC Sundsvall </a:t>
              </a:r>
              <a:r>
                <a:rPr lang="en-GB" altLang="sv-SE" sz="1067" dirty="0" err="1" smtClean="0"/>
                <a:t>Örnsköldsvik</a:t>
              </a:r>
              <a:r>
                <a:rPr lang="en-GB" altLang="sv-SE" sz="1067" dirty="0"/>
                <a:t>, </a:t>
              </a:r>
              <a:r>
                <a:rPr lang="en-GB" altLang="sv-SE" sz="1067" dirty="0" smtClean="0"/>
                <a:t>Sundsvall, Linköping, SMA</a:t>
              </a:r>
              <a:endParaRPr lang="en-GB" altLang="sv-SE" sz="1067" dirty="0"/>
            </a:p>
          </p:txBody>
        </p:sp>
      </p:grpSp>
      <p:grpSp>
        <p:nvGrpSpPr>
          <p:cNvPr id="23" name="Grupp 4">
            <a:extLst>
              <a:ext uri="{FF2B5EF4-FFF2-40B4-BE49-F238E27FC236}">
                <a16:creationId xmlns:a16="http://schemas.microsoft.com/office/drawing/2014/main" id="{1A7CBF92-DF87-8744-BC65-BE8C45746028}"/>
              </a:ext>
            </a:extLst>
          </p:cNvPr>
          <p:cNvGrpSpPr/>
          <p:nvPr/>
        </p:nvGrpSpPr>
        <p:grpSpPr>
          <a:xfrm>
            <a:off x="9103784" y="2788569"/>
            <a:ext cx="2790616" cy="1921407"/>
            <a:chOff x="6799215" y="2652859"/>
            <a:chExt cx="2092962" cy="1441055"/>
          </a:xfrm>
        </p:grpSpPr>
        <p:pic>
          <p:nvPicPr>
            <p:cNvPr id="24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6174"/>
                      </a14:imgEffect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0145" y="2652859"/>
              <a:ext cx="2082032" cy="986294"/>
            </a:xfrm>
            <a:prstGeom prst="rect">
              <a:avLst/>
            </a:prstGeom>
          </p:spPr>
        </p:pic>
        <p:pic>
          <p:nvPicPr>
            <p:cNvPr id="25" name="Bildobjekt 4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9215" y="3701134"/>
              <a:ext cx="309294" cy="297261"/>
            </a:xfrm>
            <a:prstGeom prst="rect">
              <a:avLst/>
            </a:prstGeom>
          </p:spPr>
        </p:pic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7166231" y="3713970"/>
              <a:ext cx="1695966" cy="379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>
              <a:lvl1pPr>
                <a:spcBef>
                  <a:spcPct val="30000"/>
                </a:spcBef>
                <a:buBlip>
                  <a:blip r:embed="rId3"/>
                </a:buBlip>
                <a:defRPr sz="15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marL="0" lvl="1">
                <a:spcBef>
                  <a:spcPct val="0"/>
                </a:spcBef>
                <a:buClrTx/>
                <a:buSzPct val="80000"/>
                <a:buNone/>
                <a:tabLst>
                  <a:tab pos="173562" algn="l"/>
                </a:tabLst>
              </a:pPr>
              <a:r>
                <a:rPr lang="en-GB" altLang="sv-SE" sz="1467" dirty="0"/>
                <a:t>SWEDEN </a:t>
              </a:r>
              <a:r>
                <a:rPr lang="en-GB" altLang="sv-SE" sz="1067" dirty="0"/>
                <a:t/>
              </a:r>
              <a:br>
                <a:rPr lang="en-GB" altLang="sv-SE" sz="1067" dirty="0"/>
              </a:br>
              <a:r>
                <a:rPr lang="en-GB" altLang="sv-SE" sz="1067" dirty="0"/>
                <a:t>Scandinavian Mountain Airport</a:t>
              </a:r>
            </a:p>
          </p:txBody>
        </p:sp>
      </p:grpSp>
      <p:pic>
        <p:nvPicPr>
          <p:cNvPr id="27" name="Content Placeholder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16726" b="3434"/>
          <a:stretch/>
        </p:blipFill>
        <p:spPr>
          <a:xfrm>
            <a:off x="3218326" y="2727850"/>
            <a:ext cx="2794025" cy="1304020"/>
          </a:xfrm>
          <a:prstGeom prst="rect">
            <a:avLst/>
          </a:prstGeom>
        </p:spPr>
      </p:pic>
      <p:grpSp>
        <p:nvGrpSpPr>
          <p:cNvPr id="28" name="Grupp 3">
            <a:extLst>
              <a:ext uri="{FF2B5EF4-FFF2-40B4-BE49-F238E27FC236}">
                <a16:creationId xmlns:a16="http://schemas.microsoft.com/office/drawing/2014/main" id="{70933028-7640-3242-90D4-133706E7C517}"/>
              </a:ext>
            </a:extLst>
          </p:cNvPr>
          <p:cNvGrpSpPr/>
          <p:nvPr/>
        </p:nvGrpSpPr>
        <p:grpSpPr>
          <a:xfrm>
            <a:off x="6154018" y="2727850"/>
            <a:ext cx="2768100" cy="1925089"/>
            <a:chOff x="4627046" y="2650097"/>
            <a:chExt cx="2076075" cy="1443817"/>
          </a:xfrm>
        </p:grpSpPr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4989048" y="3713970"/>
              <a:ext cx="1695966" cy="379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>
              <a:lvl1pPr>
                <a:spcBef>
                  <a:spcPct val="30000"/>
                </a:spcBef>
                <a:buBlip>
                  <a:blip r:embed="rId3"/>
                </a:buBlip>
                <a:defRPr sz="15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marL="0" lvl="1">
                <a:spcBef>
                  <a:spcPct val="0"/>
                </a:spcBef>
                <a:buClrTx/>
                <a:buSzPct val="80000"/>
                <a:buNone/>
                <a:tabLst>
                  <a:tab pos="173562" algn="l"/>
                </a:tabLst>
              </a:pPr>
              <a:r>
                <a:rPr lang="en-GB" altLang="sv-SE" sz="1467" dirty="0"/>
                <a:t>SWEDEN</a:t>
              </a:r>
              <a:r>
                <a:rPr lang="en-GB" altLang="sv-SE" sz="1067" dirty="0"/>
                <a:t/>
              </a:r>
              <a:br>
                <a:rPr lang="en-GB" altLang="sv-SE" sz="1067" dirty="0"/>
              </a:br>
              <a:r>
                <a:rPr lang="en-GB" altLang="sv-SE" sz="1067" dirty="0"/>
                <a:t>RTC Stockholm + 4 airports</a:t>
              </a:r>
            </a:p>
          </p:txBody>
        </p:sp>
        <p:pic>
          <p:nvPicPr>
            <p:cNvPr id="30" name="Bildobjekt 4"/>
            <p:cNvPicPr>
              <a:picLocks noChangeAspect="1"/>
            </p:cNvPicPr>
            <p:nvPr/>
          </p:nvPicPr>
          <p:blipFill rotWithShape="1">
            <a:blip r:embed="rId16"/>
            <a:srcRect l="10524" t="3660" r="5934" b="1429"/>
            <a:stretch/>
          </p:blipFill>
          <p:spPr>
            <a:xfrm>
              <a:off x="4627046" y="2650097"/>
              <a:ext cx="2076075" cy="991818"/>
            </a:xfrm>
            <a:prstGeom prst="rect">
              <a:avLst/>
            </a:prstGeom>
          </p:spPr>
        </p:pic>
        <p:pic>
          <p:nvPicPr>
            <p:cNvPr id="31" name="Bildobjekt 4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7067" y="3696311"/>
              <a:ext cx="309294" cy="297261"/>
            </a:xfrm>
            <a:prstGeom prst="rect">
              <a:avLst/>
            </a:prstGeom>
          </p:spPr>
        </p:pic>
      </p:grpSp>
      <p:grpSp>
        <p:nvGrpSpPr>
          <p:cNvPr id="32" name="Grupp 2">
            <a:extLst>
              <a:ext uri="{FF2B5EF4-FFF2-40B4-BE49-F238E27FC236}">
                <a16:creationId xmlns:a16="http://schemas.microsoft.com/office/drawing/2014/main" id="{E0C53376-F031-4B45-B7EE-5A3634A265AE}"/>
              </a:ext>
            </a:extLst>
          </p:cNvPr>
          <p:cNvGrpSpPr/>
          <p:nvPr/>
        </p:nvGrpSpPr>
        <p:grpSpPr>
          <a:xfrm>
            <a:off x="3220139" y="4126485"/>
            <a:ext cx="2752241" cy="530137"/>
            <a:chOff x="2437758" y="3696311"/>
            <a:chExt cx="2064181" cy="397603"/>
          </a:xfrm>
        </p:grpSpPr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2805973" y="3713970"/>
              <a:ext cx="1695966" cy="379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>
              <a:lvl1pPr>
                <a:spcBef>
                  <a:spcPct val="30000"/>
                </a:spcBef>
                <a:buBlip>
                  <a:blip r:embed="rId3"/>
                </a:buBlip>
                <a:defRPr sz="15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marL="0" lvl="1">
                <a:spcBef>
                  <a:spcPct val="0"/>
                </a:spcBef>
                <a:buClrTx/>
                <a:buSzPct val="80000"/>
                <a:buNone/>
                <a:tabLst>
                  <a:tab pos="173562" algn="l"/>
                </a:tabLst>
              </a:pPr>
              <a:r>
                <a:rPr lang="en-GB" altLang="sv-SE" sz="1467" dirty="0"/>
                <a:t>UK </a:t>
              </a:r>
              <a:r>
                <a:rPr lang="en-GB" altLang="sv-SE" sz="1067" dirty="0"/>
                <a:t/>
              </a:r>
              <a:br>
                <a:rPr lang="en-GB" altLang="sv-SE" sz="1067" dirty="0"/>
              </a:br>
              <a:r>
                <a:rPr lang="en-GB" altLang="sv-SE" sz="1067" dirty="0"/>
                <a:t>Cranfield Airport</a:t>
              </a:r>
            </a:p>
          </p:txBody>
        </p:sp>
        <p:pic>
          <p:nvPicPr>
            <p:cNvPr id="34" name="Bildobjekt 21">
              <a:extLst>
                <a:ext uri="{FF2B5EF4-FFF2-40B4-BE49-F238E27FC236}">
                  <a16:creationId xmlns:a16="http://schemas.microsoft.com/office/drawing/2014/main" id="{94F0F5C9-FE31-3648-9439-ECA30952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437758" y="3696311"/>
              <a:ext cx="305651" cy="305651"/>
            </a:xfrm>
            <a:prstGeom prst="rect">
              <a:avLst/>
            </a:prstGeom>
          </p:spPr>
        </p:pic>
      </p:grpSp>
      <p:grpSp>
        <p:nvGrpSpPr>
          <p:cNvPr id="35" name="Grupp 1">
            <a:extLst>
              <a:ext uri="{FF2B5EF4-FFF2-40B4-BE49-F238E27FC236}">
                <a16:creationId xmlns:a16="http://schemas.microsoft.com/office/drawing/2014/main" id="{ADCC3DD8-8D2D-F443-849C-378CBD9A460C}"/>
              </a:ext>
            </a:extLst>
          </p:cNvPr>
          <p:cNvGrpSpPr/>
          <p:nvPr/>
        </p:nvGrpSpPr>
        <p:grpSpPr>
          <a:xfrm>
            <a:off x="317281" y="2709645"/>
            <a:ext cx="2784271" cy="1946977"/>
            <a:chOff x="260615" y="2633681"/>
            <a:chExt cx="2088203" cy="1460233"/>
          </a:xfrm>
        </p:grpSpPr>
        <p:sp>
          <p:nvSpPr>
            <p:cNvPr id="36" name="Rectangle 4"/>
            <p:cNvSpPr>
              <a:spLocks noChangeArrowheads="1"/>
            </p:cNvSpPr>
            <p:nvPr/>
          </p:nvSpPr>
          <p:spPr bwMode="auto">
            <a:xfrm>
              <a:off x="628792" y="3713970"/>
              <a:ext cx="1695966" cy="379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>
              <a:lvl1pPr>
                <a:spcBef>
                  <a:spcPct val="30000"/>
                </a:spcBef>
                <a:buBlip>
                  <a:blip r:embed="rId3"/>
                </a:buBlip>
                <a:defRPr sz="15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30000"/>
                </a:spcBef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bg2"/>
                </a:buClr>
                <a:buSzPct val="150000"/>
                <a:buChar char="•"/>
                <a:defRPr sz="1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marL="0" lvl="1">
                <a:spcBef>
                  <a:spcPct val="0"/>
                </a:spcBef>
                <a:buClrTx/>
                <a:buSzPct val="80000"/>
                <a:buNone/>
                <a:tabLst>
                  <a:tab pos="173562" algn="l"/>
                </a:tabLst>
              </a:pPr>
              <a:r>
                <a:rPr lang="en-GB" altLang="sv-SE" sz="1467" dirty="0"/>
                <a:t>UK </a:t>
              </a:r>
              <a:r>
                <a:rPr lang="en-GB" altLang="sv-SE" sz="1067" dirty="0"/>
                <a:t/>
              </a:r>
              <a:br>
                <a:rPr lang="en-GB" altLang="sv-SE" sz="1067" dirty="0"/>
              </a:br>
              <a:r>
                <a:rPr lang="en-GB" altLang="sv-SE" sz="1067" dirty="0"/>
                <a:t>London City Airport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8"/>
            <a:srcRect t="8601" r="134" b="20745"/>
            <a:stretch/>
          </p:blipFill>
          <p:spPr>
            <a:xfrm>
              <a:off x="265257" y="2633681"/>
              <a:ext cx="2083561" cy="980768"/>
            </a:xfrm>
            <a:prstGeom prst="rect">
              <a:avLst/>
            </a:prstGeom>
          </p:spPr>
        </p:pic>
        <p:pic>
          <p:nvPicPr>
            <p:cNvPr id="49" name="Bildobjekt 22">
              <a:extLst>
                <a:ext uri="{FF2B5EF4-FFF2-40B4-BE49-F238E27FC236}">
                  <a16:creationId xmlns:a16="http://schemas.microsoft.com/office/drawing/2014/main" id="{DF1047D9-7847-734E-A863-5502A0A65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0615" y="3696311"/>
              <a:ext cx="305651" cy="305651"/>
            </a:xfrm>
            <a:prstGeom prst="rect">
              <a:avLst/>
            </a:prstGeom>
          </p:spPr>
        </p:pic>
      </p:grp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849564" y="6050088"/>
            <a:ext cx="2261288" cy="50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30000"/>
              </a:spcBef>
              <a:buBlip>
                <a:blip r:embed="rId3"/>
              </a:buBlip>
              <a:defRPr sz="15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0" lvl="1">
              <a:spcBef>
                <a:spcPct val="0"/>
              </a:spcBef>
              <a:buClrTx/>
              <a:buSzPct val="80000"/>
              <a:buNone/>
              <a:tabLst>
                <a:tab pos="173562" algn="l"/>
              </a:tabLst>
            </a:pPr>
            <a:r>
              <a:rPr lang="en-GB" altLang="sv-SE" sz="1467" dirty="0" smtClean="0"/>
              <a:t>GERMANY</a:t>
            </a:r>
            <a:r>
              <a:rPr lang="en-GB" altLang="sv-SE" sz="1067" dirty="0"/>
              <a:t/>
            </a:r>
            <a:br>
              <a:rPr lang="en-GB" altLang="sv-SE" sz="1067" dirty="0"/>
            </a:br>
            <a:r>
              <a:rPr lang="en-GB" altLang="sv-SE" sz="1067" dirty="0" smtClean="0"/>
              <a:t>NATO Base, </a:t>
            </a:r>
            <a:r>
              <a:rPr lang="en-GB" altLang="sv-SE" sz="1067" dirty="0" err="1" smtClean="0"/>
              <a:t>Geilenkirchen</a:t>
            </a:r>
            <a:endParaRPr lang="en-GB" altLang="sv-SE" sz="1067" dirty="0"/>
          </a:p>
        </p:txBody>
      </p:sp>
      <p:sp>
        <p:nvSpPr>
          <p:cNvPr id="11" name="TextBox 10"/>
          <p:cNvSpPr txBox="1"/>
          <p:nvPr/>
        </p:nvSpPr>
        <p:spPr>
          <a:xfrm rot="20967648">
            <a:off x="10485865" y="79750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IN OPERATION</a:t>
            </a:r>
            <a:endParaRPr lang="sv-SE" sz="1400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20967648">
            <a:off x="4672237" y="29522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IN OPERATION</a:t>
            </a:r>
            <a:endParaRPr lang="sv-SE" sz="14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20967648">
            <a:off x="4376640" y="96082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IN OPERATION</a:t>
            </a:r>
            <a:endParaRPr lang="sv-SE" sz="14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20967648">
            <a:off x="7884939" y="272753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Go- Live </a:t>
            </a:r>
            <a:br>
              <a:rPr lang="sv-SE" sz="1400" b="1" dirty="0" smtClean="0">
                <a:solidFill>
                  <a:srgbClr val="FF0000"/>
                </a:solidFill>
              </a:rPr>
            </a:br>
            <a:r>
              <a:rPr lang="sv-SE" sz="1400" b="1" dirty="0" smtClean="0">
                <a:solidFill>
                  <a:srgbClr val="FF0000"/>
                </a:solidFill>
              </a:rPr>
              <a:t>Q1 2021</a:t>
            </a:r>
            <a:endParaRPr lang="sv-SE" sz="1400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20967648">
            <a:off x="2013740" y="280376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Go- Live </a:t>
            </a:r>
            <a:br>
              <a:rPr lang="sv-SE" sz="1400" b="1" dirty="0" smtClean="0">
                <a:solidFill>
                  <a:srgbClr val="FF0000"/>
                </a:solidFill>
              </a:rPr>
            </a:br>
            <a:r>
              <a:rPr lang="sv-SE" sz="1400" b="1" dirty="0" smtClean="0">
                <a:solidFill>
                  <a:srgbClr val="FF0000"/>
                </a:solidFill>
              </a:rPr>
              <a:t>Dec 2020</a:t>
            </a:r>
            <a:endParaRPr lang="sv-SE" sz="14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3352" y="4572898"/>
            <a:ext cx="2857500" cy="1407350"/>
          </a:xfrm>
          <a:prstGeom prst="rect">
            <a:avLst/>
          </a:prstGeom>
        </p:spPr>
      </p:pic>
      <p:pic>
        <p:nvPicPr>
          <p:cNvPr id="51" name="Bildobjekt 21">
            <a:extLst>
              <a:ext uri="{FF2B5EF4-FFF2-40B4-BE49-F238E27FC236}">
                <a16:creationId xmlns:a16="http://schemas.microsoft.com/office/drawing/2014/main" id="{94F0F5C9-FE31-3648-9439-ECA309524E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56706" y="6099617"/>
            <a:ext cx="407535" cy="40753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00050" y="6019126"/>
            <a:ext cx="520700" cy="514627"/>
          </a:xfrm>
          <a:prstGeom prst="ellipse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28" name="Picture 4" descr="RAF Lossiemouth - Wikipedi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78" y="4600775"/>
            <a:ext cx="2640507" cy="130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3877929" y="6027161"/>
            <a:ext cx="2261288" cy="50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30000"/>
              </a:spcBef>
              <a:buBlip>
                <a:blip r:embed="rId3"/>
              </a:buBlip>
              <a:defRPr sz="15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0" lvl="1">
              <a:spcBef>
                <a:spcPct val="0"/>
              </a:spcBef>
              <a:buClrTx/>
              <a:buSzPct val="80000"/>
              <a:buNone/>
              <a:tabLst>
                <a:tab pos="173562" algn="l"/>
              </a:tabLst>
            </a:pPr>
            <a:r>
              <a:rPr lang="en-GB" altLang="sv-SE" sz="1467" dirty="0" smtClean="0"/>
              <a:t>UK</a:t>
            </a:r>
            <a:r>
              <a:rPr lang="en-GB" altLang="sv-SE" sz="1067" dirty="0"/>
              <a:t/>
            </a:r>
            <a:br>
              <a:rPr lang="en-GB" altLang="sv-SE" sz="1067" dirty="0"/>
            </a:br>
            <a:r>
              <a:rPr lang="en-GB" altLang="sv-SE" sz="1067" dirty="0" smtClean="0"/>
              <a:t>RAF Base, </a:t>
            </a:r>
            <a:r>
              <a:rPr lang="en-GB" altLang="sv-SE" sz="1067" dirty="0" err="1" smtClean="0"/>
              <a:t>Lossiemouth</a:t>
            </a:r>
            <a:endParaRPr lang="en-GB" altLang="sv-SE" sz="1067" dirty="0"/>
          </a:p>
        </p:txBody>
      </p:sp>
      <p:sp>
        <p:nvSpPr>
          <p:cNvPr id="60" name="TextBox 59"/>
          <p:cNvSpPr txBox="1"/>
          <p:nvPr/>
        </p:nvSpPr>
        <p:spPr>
          <a:xfrm rot="20967648">
            <a:off x="1468398" y="470791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Go- Live </a:t>
            </a:r>
            <a:br>
              <a:rPr lang="sv-SE" sz="1400" b="1" dirty="0" smtClean="0">
                <a:solidFill>
                  <a:srgbClr val="FF0000"/>
                </a:solidFill>
              </a:rPr>
            </a:br>
            <a:r>
              <a:rPr lang="sv-SE" sz="1400" b="1" dirty="0" smtClean="0">
                <a:solidFill>
                  <a:srgbClr val="FF0000"/>
                </a:solidFill>
              </a:rPr>
              <a:t>Q1 2021</a:t>
            </a:r>
            <a:endParaRPr lang="sv-SE" sz="1400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20967648">
            <a:off x="6547755" y="96285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Go- Live </a:t>
            </a:r>
            <a:br>
              <a:rPr lang="sv-SE" sz="1400" b="1" dirty="0" smtClean="0">
                <a:solidFill>
                  <a:srgbClr val="FF0000"/>
                </a:solidFill>
              </a:rPr>
            </a:br>
            <a:r>
              <a:rPr lang="sv-SE" sz="1400" b="1" dirty="0" smtClean="0">
                <a:solidFill>
                  <a:srgbClr val="FF0000"/>
                </a:solidFill>
              </a:rPr>
              <a:t>Q4 2021</a:t>
            </a:r>
            <a:endParaRPr lang="sv-SE" sz="1400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 rot="20967648">
            <a:off x="10773072" y="300195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smtClean="0">
                <a:solidFill>
                  <a:srgbClr val="FF0000"/>
                </a:solidFill>
              </a:rPr>
              <a:t>IN OPERATION</a:t>
            </a:r>
            <a:endParaRPr lang="sv-SE" sz="1400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20967648">
            <a:off x="1347824" y="99921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400" b="1" dirty="0" err="1" smtClean="0">
                <a:solidFill>
                  <a:srgbClr val="FF0000"/>
                </a:solidFill>
              </a:rPr>
              <a:t>Evalution</a:t>
            </a:r>
            <a:endParaRPr lang="sv-SE" sz="1400" b="1" dirty="0" smtClean="0">
              <a:solidFill>
                <a:srgbClr val="FF0000"/>
              </a:solidFill>
            </a:endParaRPr>
          </a:p>
        </p:txBody>
      </p:sp>
      <p:pic>
        <p:nvPicPr>
          <p:cNvPr id="53" name="Picture 4" descr="RAF Lossiemouth - Wikipedi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48" y="4615223"/>
            <a:ext cx="2640507" cy="130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Bildobjekt 21">
            <a:extLst>
              <a:ext uri="{FF2B5EF4-FFF2-40B4-BE49-F238E27FC236}">
                <a16:creationId xmlns:a16="http://schemas.microsoft.com/office/drawing/2014/main" id="{94F0F5C9-FE31-3648-9439-ECA309524E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13634" y="6061189"/>
            <a:ext cx="407535" cy="407534"/>
          </a:xfrm>
          <a:prstGeom prst="rect">
            <a:avLst/>
          </a:prstGeom>
        </p:spPr>
      </p:pic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6808425" y="6019126"/>
            <a:ext cx="2261288" cy="50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30000"/>
              </a:spcBef>
              <a:buBlip>
                <a:blip r:embed="rId3"/>
              </a:buBlip>
              <a:defRPr sz="15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150000"/>
              <a:buChar char="•"/>
              <a:defRPr sz="1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0" lvl="1">
              <a:spcBef>
                <a:spcPct val="0"/>
              </a:spcBef>
              <a:buClrTx/>
              <a:buSzPct val="80000"/>
              <a:buNone/>
              <a:tabLst>
                <a:tab pos="173562" algn="l"/>
              </a:tabLst>
            </a:pPr>
            <a:r>
              <a:rPr lang="en-GB" altLang="sv-SE" sz="1467" dirty="0" smtClean="0"/>
              <a:t>UK</a:t>
            </a:r>
            <a:r>
              <a:rPr lang="en-GB" altLang="sv-SE" sz="1067" dirty="0"/>
              <a:t/>
            </a:r>
            <a:br>
              <a:rPr lang="en-GB" altLang="sv-SE" sz="1067" dirty="0"/>
            </a:br>
            <a:r>
              <a:rPr lang="en-GB" altLang="sv-SE" sz="1067" dirty="0" smtClean="0"/>
              <a:t>Royal </a:t>
            </a:r>
            <a:r>
              <a:rPr lang="en-GB" altLang="sv-SE" sz="1067" dirty="0" err="1" smtClean="0"/>
              <a:t>NAvy</a:t>
            </a:r>
            <a:r>
              <a:rPr lang="en-GB" altLang="sv-SE" sz="1067" dirty="0" smtClean="0"/>
              <a:t>, </a:t>
            </a:r>
            <a:r>
              <a:rPr lang="en-GB" altLang="sv-SE" sz="1067" dirty="0" err="1" smtClean="0"/>
              <a:t>Culdrose</a:t>
            </a:r>
            <a:r>
              <a:rPr lang="en-GB" altLang="sv-SE" sz="1067" dirty="0" smtClean="0"/>
              <a:t>/ </a:t>
            </a:r>
            <a:r>
              <a:rPr lang="en-GB" altLang="sv-SE" sz="1067" dirty="0" err="1" smtClean="0"/>
              <a:t>Predannack</a:t>
            </a:r>
            <a:endParaRPr lang="en-GB" altLang="sv-SE" sz="1067" dirty="0"/>
          </a:p>
        </p:txBody>
      </p:sp>
    </p:spTree>
    <p:extLst>
      <p:ext uri="{BB962C8B-B14F-4D97-AF65-F5344CB8AC3E}">
        <p14:creationId xmlns:p14="http://schemas.microsoft.com/office/powerpoint/2010/main" val="37686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4831"/>
            <a:ext cx="10515600" cy="1325563"/>
          </a:xfrm>
        </p:spPr>
        <p:txBody>
          <a:bodyPr/>
          <a:lstStyle/>
          <a:p>
            <a:r>
              <a:rPr lang="sv-SE" dirty="0" err="1" smtClean="0"/>
              <a:t>Two</a:t>
            </a:r>
            <a:r>
              <a:rPr lang="sv-SE" dirty="0" smtClean="0"/>
              <a:t> Saab r-TWR 2.0 </a:t>
            </a:r>
            <a:r>
              <a:rPr lang="sv-SE" dirty="0" err="1" smtClean="0"/>
              <a:t>centres</a:t>
            </a:r>
            <a:r>
              <a:rPr lang="sv-SE" dirty="0" smtClean="0"/>
              <a:t> in the </a:t>
            </a:r>
            <a:r>
              <a:rPr lang="sv-SE" dirty="0" err="1" smtClean="0"/>
              <a:t>making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B53C-2731-4E67-8E49-4CF95A4047A8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9" y="1324316"/>
            <a:ext cx="6112186" cy="50415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086" y="1240387"/>
            <a:ext cx="5608095" cy="5041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07" y="1126179"/>
            <a:ext cx="408467" cy="396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598" y="1126179"/>
            <a:ext cx="414564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AB_ppt_template_NEW">
  <a:themeElements>
    <a:clrScheme name="Saab CVI">
      <a:dk1>
        <a:sysClr val="windowText" lastClr="000000"/>
      </a:dk1>
      <a:lt1>
        <a:sysClr val="window" lastClr="FFFFFF"/>
      </a:lt1>
      <a:dk2>
        <a:srgbClr val="373737"/>
      </a:dk2>
      <a:lt2>
        <a:srgbClr val="E1E1DC"/>
      </a:lt2>
      <a:accent1>
        <a:srgbClr val="373737"/>
      </a:accent1>
      <a:accent2>
        <a:srgbClr val="E1E1DC"/>
      </a:accent2>
      <a:accent3>
        <a:srgbClr val="FAB900"/>
      </a:accent3>
      <a:accent4>
        <a:srgbClr val="BEAF96"/>
      </a:accent4>
      <a:accent5>
        <a:srgbClr val="00508C"/>
      </a:accent5>
      <a:accent6>
        <a:srgbClr val="E614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lnSpc>
            <a:spcPct val="100000"/>
          </a:lnSpc>
          <a:spcBef>
            <a:spcPts val="0"/>
          </a:spcBef>
          <a:defRPr sz="1400"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ab External - Contemporary design.potx" id="{C43116FE-6903-4B27-A6CB-6EF3B2551287}" vid="{94151DAE-BEBB-4F57-A74C-E70BB94A2F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Saab External - Contemporary design</Template>
  <TotalTime>12903</TotalTime>
  <Words>1765</Words>
  <Application>Microsoft Office PowerPoint</Application>
  <PresentationFormat>Widescreen</PresentationFormat>
  <Paragraphs>311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ＭＳ Ｐゴシック</vt:lpstr>
      <vt:lpstr>ＭＳ Ｐゴシック</vt:lpstr>
      <vt:lpstr>Aktiv Grotesk Trial Bold</vt:lpstr>
      <vt:lpstr>Arial</vt:lpstr>
      <vt:lpstr>Arial Black</vt:lpstr>
      <vt:lpstr>Calibri</vt:lpstr>
      <vt:lpstr>Helvetica</vt:lpstr>
      <vt:lpstr>Verdana</vt:lpstr>
      <vt:lpstr>Wingdings</vt:lpstr>
      <vt:lpstr>SAAB_ppt_template_NEW</vt:lpstr>
      <vt:lpstr>PowerPoint Presentation</vt:lpstr>
      <vt:lpstr>In 1937 we took off</vt:lpstr>
      <vt:lpstr>PowerPoint Presentation</vt:lpstr>
      <vt:lpstr>There is a new ATM Landscape taking shape…</vt:lpstr>
      <vt:lpstr>A digital ANS Provider…and supplier</vt:lpstr>
      <vt:lpstr>Ops + Tech = Full service offer</vt:lpstr>
      <vt:lpstr>Scandinavian Mountains Airport</vt:lpstr>
      <vt:lpstr>PowerPoint Presentation</vt:lpstr>
      <vt:lpstr>Two Saab r-TWR 2.0 centres in the making</vt:lpstr>
      <vt:lpstr>PowerPoint Presentation</vt:lpstr>
      <vt:lpstr>PowerPoint Presentation</vt:lpstr>
      <vt:lpstr>Geilenkirchen NATO base</vt:lpstr>
      <vt:lpstr>Ramp tower – airport control – Large Airports</vt:lpstr>
      <vt:lpstr>Mil r-TWR  - a networked Air Traffic Control concept</vt:lpstr>
      <vt:lpstr>PowerPoint Presentation</vt:lpstr>
      <vt:lpstr>Saab r-TWR product family road map</vt:lpstr>
      <vt:lpstr>Saab r-TWR, a product not a project !</vt:lpstr>
      <vt:lpstr>Saab r-TWR – strategic road map supporting operational evolution</vt:lpstr>
      <vt:lpstr>Digital possibilities  - innovating the future</vt:lpstr>
      <vt:lpstr>Multiple Airport Control  - Ready to go </vt:lpstr>
      <vt:lpstr>We keep on researching….</vt:lpstr>
      <vt:lpstr>Some key development areas</vt:lpstr>
      <vt:lpstr>A centre of towers – flexible and resilient    </vt:lpstr>
      <vt:lpstr>r-TWR project, T0+14 months</vt:lpstr>
      <vt:lpstr>PowerPoint Presentation</vt:lpstr>
      <vt:lpstr>Digital Tower Market impact from COVID</vt:lpstr>
      <vt:lpstr>PowerPoint Presentation</vt:lpstr>
    </vt:vector>
  </TitlesOfParts>
  <Company>SAAB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the Saab Powerpoint template</dc:title>
  <dc:creator>Hasselgren Linda</dc:creator>
  <cp:lastModifiedBy>Gustavsson Niclas</cp:lastModifiedBy>
  <cp:revision>223</cp:revision>
  <dcterms:created xsi:type="dcterms:W3CDTF">2018-09-21T07:14:43Z</dcterms:created>
  <dcterms:modified xsi:type="dcterms:W3CDTF">2021-02-10T07:27:51Z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aabTaxonomyInformationClass">
    <vt:lpwstr>11;#COMPANY RESTRICTED|de36ffdb-4dae-4e03-b25f-4dae654fd42b</vt:lpwstr>
  </property>
  <property fmtid="{D5CDD505-2E9C-101B-9397-08002B2CF9AE}" pid="3" name="TaxKeyword">
    <vt:lpwstr/>
  </property>
  <property fmtid="{D5CDD505-2E9C-101B-9397-08002B2CF9AE}" pid="4" name="SaabTaxonomyDefenceSecrecy">
    <vt:lpwstr>2;#NOT CLASSIFIED|d99514ea-813f-453b-8e43-7a01c852db06</vt:lpwstr>
  </property>
  <property fmtid="{D5CDD505-2E9C-101B-9397-08002B2CF9AE}" pid="5" name="ContentTypeId">
    <vt:lpwstr>0x010100D42E8FE5294D45F4ACA9026055D1508C00F3BDD6335BA4E949A3459DA923DAAEA3</vt:lpwstr>
  </property>
  <property fmtid="{D5CDD505-2E9C-101B-9397-08002B2CF9AE}" pid="6" name="SaabTaxonomyExportControl">
    <vt:lpwstr>3;#NOT EXPORT CONTROLLED|3a4bac3a-4d80-409c-ac03-aa1b33c1fbe3</vt:lpwstr>
  </property>
  <property fmtid="{D5CDD505-2E9C-101B-9397-08002B2CF9AE}" pid="7" name="SaabTaxonomyTopic">
    <vt:lpwstr/>
  </property>
  <property fmtid="{D5CDD505-2E9C-101B-9397-08002B2CF9AE}" pid="8" name="SaabTaxonomyIssuer">
    <vt:lpwstr/>
  </property>
</Properties>
</file>